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8"/>
  </p:notesMasterIdLst>
  <p:sldIdLst>
    <p:sldId id="483" r:id="rId2"/>
    <p:sldId id="484" r:id="rId3"/>
    <p:sldId id="373" r:id="rId4"/>
    <p:sldId id="436" r:id="rId5"/>
    <p:sldId id="387" r:id="rId6"/>
    <p:sldId id="431" r:id="rId7"/>
    <p:sldId id="364" r:id="rId8"/>
    <p:sldId id="433" r:id="rId9"/>
    <p:sldId id="485" r:id="rId10"/>
    <p:sldId id="338" r:id="rId11"/>
    <p:sldId id="371" r:id="rId12"/>
    <p:sldId id="401" r:id="rId13"/>
    <p:sldId id="402" r:id="rId14"/>
    <p:sldId id="403" r:id="rId15"/>
    <p:sldId id="363" r:id="rId16"/>
    <p:sldId id="337" r:id="rId17"/>
    <p:sldId id="342" r:id="rId18"/>
    <p:sldId id="315" r:id="rId19"/>
    <p:sldId id="434" r:id="rId20"/>
    <p:sldId id="409" r:id="rId21"/>
    <p:sldId id="469" r:id="rId22"/>
    <p:sldId id="435" r:id="rId23"/>
    <p:sldId id="391" r:id="rId24"/>
    <p:sldId id="392" r:id="rId25"/>
    <p:sldId id="410" r:id="rId26"/>
    <p:sldId id="393" r:id="rId27"/>
    <p:sldId id="398" r:id="rId28"/>
    <p:sldId id="399" r:id="rId29"/>
    <p:sldId id="388" r:id="rId30"/>
    <p:sldId id="438" r:id="rId31"/>
    <p:sldId id="475" r:id="rId32"/>
    <p:sldId id="339" r:id="rId33"/>
    <p:sldId id="340" r:id="rId34"/>
    <p:sldId id="341" r:id="rId35"/>
    <p:sldId id="471" r:id="rId36"/>
    <p:sldId id="468" r:id="rId37"/>
    <p:sldId id="443" r:id="rId38"/>
    <p:sldId id="444" r:id="rId39"/>
    <p:sldId id="384" r:id="rId40"/>
    <p:sldId id="445" r:id="rId41"/>
    <p:sldId id="467" r:id="rId42"/>
    <p:sldId id="447" r:id="rId43"/>
    <p:sldId id="330" r:id="rId44"/>
    <p:sldId id="446" r:id="rId45"/>
    <p:sldId id="448" r:id="rId46"/>
    <p:sldId id="449" r:id="rId47"/>
    <p:sldId id="450" r:id="rId48"/>
    <p:sldId id="451" r:id="rId49"/>
    <p:sldId id="452" r:id="rId50"/>
    <p:sldId id="453" r:id="rId51"/>
    <p:sldId id="472" r:id="rId52"/>
    <p:sldId id="474" r:id="rId53"/>
    <p:sldId id="476" r:id="rId54"/>
    <p:sldId id="454" r:id="rId55"/>
    <p:sldId id="347" r:id="rId56"/>
    <p:sldId id="390" r:id="rId57"/>
    <p:sldId id="389" r:id="rId58"/>
    <p:sldId id="458" r:id="rId59"/>
    <p:sldId id="460" r:id="rId60"/>
    <p:sldId id="464" r:id="rId61"/>
    <p:sldId id="465" r:id="rId62"/>
    <p:sldId id="462" r:id="rId63"/>
    <p:sldId id="463" r:id="rId64"/>
    <p:sldId id="439" r:id="rId65"/>
    <p:sldId id="440" r:id="rId66"/>
    <p:sldId id="418" r:id="rId67"/>
    <p:sldId id="293" r:id="rId68"/>
    <p:sldId id="411" r:id="rId69"/>
    <p:sldId id="412" r:id="rId70"/>
    <p:sldId id="413" r:id="rId71"/>
    <p:sldId id="414" r:id="rId72"/>
    <p:sldId id="295" r:id="rId73"/>
    <p:sldId id="292" r:id="rId74"/>
    <p:sldId id="455" r:id="rId75"/>
    <p:sldId id="456" r:id="rId76"/>
    <p:sldId id="267" r:id="rId77"/>
    <p:sldId id="265" r:id="rId78"/>
    <p:sldId id="331" r:id="rId79"/>
    <p:sldId id="385" r:id="rId80"/>
    <p:sldId id="349" r:id="rId81"/>
    <p:sldId id="348" r:id="rId82"/>
    <p:sldId id="290" r:id="rId83"/>
    <p:sldId id="470" r:id="rId84"/>
    <p:sldId id="258" r:id="rId85"/>
    <p:sldId id="350" r:id="rId86"/>
    <p:sldId id="477" r:id="rId87"/>
    <p:sldId id="284" r:id="rId88"/>
    <p:sldId id="304" r:id="rId89"/>
    <p:sldId id="303" r:id="rId90"/>
    <p:sldId id="417" r:id="rId91"/>
    <p:sldId id="305" r:id="rId92"/>
    <p:sldId id="473" r:id="rId93"/>
    <p:sldId id="486" r:id="rId94"/>
    <p:sldId id="441" r:id="rId95"/>
    <p:sldId id="276" r:id="rId96"/>
    <p:sldId id="277" r:id="rId97"/>
    <p:sldId id="369" r:id="rId98"/>
    <p:sldId id="271" r:id="rId99"/>
    <p:sldId id="487" r:id="rId100"/>
    <p:sldId id="503" r:id="rId101"/>
    <p:sldId id="272" r:id="rId102"/>
    <p:sldId id="380" r:id="rId103"/>
    <p:sldId id="381" r:id="rId104"/>
    <p:sldId id="366" r:id="rId105"/>
    <p:sldId id="328" r:id="rId106"/>
    <p:sldId id="394" r:id="rId107"/>
    <p:sldId id="395" r:id="rId108"/>
    <p:sldId id="400" r:id="rId109"/>
    <p:sldId id="396" r:id="rId110"/>
    <p:sldId id="329" r:id="rId111"/>
    <p:sldId id="273" r:id="rId112"/>
    <p:sldId id="281" r:id="rId113"/>
    <p:sldId id="404" r:id="rId114"/>
    <p:sldId id="405" r:id="rId115"/>
    <p:sldId id="279" r:id="rId116"/>
    <p:sldId id="457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" initials="S" lastIdx="1" clrIdx="0">
    <p:extLst>
      <p:ext uri="{19B8F6BF-5375-455C-9EA6-DF929625EA0E}">
        <p15:presenceInfo xmlns:p15="http://schemas.microsoft.com/office/powerpoint/2012/main" userId="S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3918" autoAdjust="0"/>
  </p:normalViewPr>
  <p:slideViewPr>
    <p:cSldViewPr snapToGrid="0">
      <p:cViewPr varScale="1">
        <p:scale>
          <a:sx n="85" d="100"/>
          <a:sy n="85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2F6F-C598-40CB-B6D6-1B8037D6BF71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14601-F5EA-406F-8BD1-C8A025178C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67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E13B-E69F-4367-82A0-C37232D3C538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60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9629-C2DD-4301-BE2C-598B8FECB276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82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AF9A-DC8B-417C-9415-05AC6C02F868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4C4ADA2-5278-46A3-85A4-D6D1D6D02DE1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764F-F42D-4F5B-A777-3D27F5EBAA4C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7FC-2635-4422-AB7F-138625045046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10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2074-E476-41D5-9457-53DFBFDEA46F}" type="datetime1">
              <a:rPr lang="ru-RU" smtClean="0"/>
              <a:t>29.03.2022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15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38B8-BDF4-4B91-AC38-DB3AD0CBECE3}" type="datetime1">
              <a:rPr lang="ru-RU" smtClean="0"/>
              <a:t>29.03.2022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18C0-AF34-43E5-94CB-B96FA7F6A3C4}" type="datetime1">
              <a:rPr lang="ru-RU" smtClean="0"/>
              <a:t>29.03.2022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86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148A-1687-4093-A33E-1923F3764944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4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9937299-E550-48AD-ADD6-DD84BA35E01C}" type="datetime1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8B21-C80F-4E3E-BBEF-11F7A931BC0F}" type="datetime1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8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remontka.pro/linux-bash-shell-windows-10/#:~:text=&#1047;&#1072;&#1081;&#1076;&#1080;&#1090;&#1077;%20&#1074;%20&#1087;&#1072;&#1085;&#1077;&#1083;&#1100;%20&#1091;&#1087;&#1088;&#1072;&#1074;&#1083;&#1077;&#1085;&#1080;&#1103;%20&#8212;%20&#1055;&#1088;&#1086;&#1075;&#1088;&#1072;&#1084;&#1084;&#1099;,&#171;&#1055;&#1086;&#1076;&#1089;&#1080;&#1089;&#1090;&#1077;&#1084;&#1072;%20Windows%20&#1076;&#1083;&#1103;%20Linux&#187;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montka.pro/linux-bash-shell-windows-10/#:~:text=&#1047;&#1072;&#1081;&#1076;&#1080;&#1090;&#1077;%20&#1074;%20&#1087;&#1072;&#1085;&#1077;&#1083;&#1100;%20&#1091;&#1087;&#1088;&#1072;&#1074;&#1083;&#1077;&#1085;&#1080;&#1103;%20&#8212;%20&#1055;&#1088;&#1086;&#1075;&#1088;&#1072;&#1084;&#1084;&#1099;,&#171;&#1055;&#1086;&#1076;&#1089;&#1080;&#1089;&#1090;&#1077;&#1084;&#1072;%20Windows%20&#1076;&#1083;&#1103;%20Linux&#187;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1.png"/><Relationship Id="rId7" Type="http://schemas.openxmlformats.org/officeDocument/2006/relationships/image" Target="../media/image13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cnews.ru/news/top/kto_i_zachem_razrabatyvaet_linux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ews.ru/news/top/kto_i_zachem_razrabatyvaet_linux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ews.ru/news/top/kto_i_zachem_razrabatyvaet_linux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ews.ru/news/top/kto_i_zachem_razrabatyvaet_linux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ws.ru/news/top/kto_i_zachem_razrabatyvaet_linux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youtube.com/watch?v=CQ4YpkeG3m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2" Type="http://schemas.openxmlformats.org/officeDocument/2006/relationships/hyperlink" Target="http://www.redhat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335022/" TargetMode="External"/><Relationship Id="rId2" Type="http://schemas.openxmlformats.org/officeDocument/2006/relationships/hyperlink" Target="https://ru.wikipedia.org/wiki/Gentoo_Linux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hyperlink" Target="https://ru.wikipedia.org/wiki/Portage" TargetMode="External"/><Relationship Id="rId4" Type="http://schemas.openxmlformats.org/officeDocument/2006/relationships/image" Target="../media/image6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CQ4YpkeG3mQ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Rolling_release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ternalhost.net/blog/sistemnoe-administrirovanie/paketnye-menedzhery-linux#p8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hyperlink" Target="https://eternalhost.net/blog/sistemnoe-administrirovanie/paketnye-menedzhery-linux#p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eternalhost.net/blog/sistemnoe-administrirovanie/paketnye-menedzhery-linux#p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X86-64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Relationship Id="rId9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iberatum.ru/e/linux-community-test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mmons.wikimedia.org/wiki/File:Holland_position.svg?uselang=r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liberatum.ru/e/linux-community-test" TargetMode="Externa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owatch.com/index.php?distribution=ubuntu&amp;release=all&amp;month=all&amp;year=al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0.png"/><Relationship Id="rId2" Type="http://schemas.openxmlformats.org/officeDocument/2006/relationships/image" Target="../media/image126.png"/><Relationship Id="rId16" Type="http://schemas.openxmlformats.org/officeDocument/2006/relationships/image" Target="../media/image58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2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c-azbuka.ru/category/advanced/linux/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jpeg"/><Relationship Id="rId4" Type="http://schemas.openxmlformats.org/officeDocument/2006/relationships/image" Target="../media/image15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6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14E1D-67AA-4385-B2C2-413E20D87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ТЕМА 001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21ADA7-072D-4534-93A1-325CDC14A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ВЫБОР ДИСТРИБУТИВА </a:t>
            </a:r>
            <a:r>
              <a:rPr lang="en-US" sz="3200" dirty="0"/>
              <a:t>LINUX</a:t>
            </a:r>
            <a:endParaRPr lang="ru-RU" sz="3200" dirty="0"/>
          </a:p>
        </p:txBody>
      </p:sp>
      <p:pic>
        <p:nvPicPr>
          <p:cNvPr id="5" name="Picture 4" descr="Похожее изображение">
            <a:extLst>
              <a:ext uri="{FF2B5EF4-FFF2-40B4-BE49-F238E27FC236}">
                <a16:creationId xmlns:a16="http://schemas.microsoft.com/office/drawing/2014/main" id="{4F5B8654-E85F-4937-9035-01D66E62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6" y="945913"/>
            <a:ext cx="5617750" cy="24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FDC5B7-35E8-495A-B35D-F6EDD771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</a:t>
            </a:fld>
            <a:endParaRPr lang="ru-RU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4B59BF47-83FA-4CF7-84FB-59CFA03BD9CE}"/>
              </a:ext>
            </a:extLst>
          </p:cNvPr>
          <p:cNvSpPr/>
          <p:nvPr/>
        </p:nvSpPr>
        <p:spPr>
          <a:xfrm>
            <a:off x="2212623" y="640986"/>
            <a:ext cx="5362222" cy="1603022"/>
          </a:xfrm>
          <a:prstGeom prst="wedgeRoundRectCallout">
            <a:avLst>
              <a:gd name="adj1" fmla="val -20883"/>
              <a:gd name="adj2" fmla="val 7658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Linux –</a:t>
            </a:r>
            <a:r>
              <a:rPr lang="ru-RU" sz="2800" b="1" dirty="0"/>
              <a:t> это не операционная система!</a:t>
            </a:r>
            <a:r>
              <a:rPr lang="en-US" sz="2800" b="1" dirty="0"/>
              <a:t> </a:t>
            </a:r>
            <a:endParaRPr lang="ru-RU" sz="2800" b="1" dirty="0"/>
          </a:p>
        </p:txBody>
      </p:sp>
      <p:sp>
        <p:nvSpPr>
          <p:cNvPr id="6" name="Свиток: горизонтальный 5">
            <a:extLst>
              <a:ext uri="{FF2B5EF4-FFF2-40B4-BE49-F238E27FC236}">
                <a16:creationId xmlns:a16="http://schemas.microsoft.com/office/drawing/2014/main" id="{96D2FA39-009D-44A4-853C-FDB563BF18BC}"/>
              </a:ext>
            </a:extLst>
          </p:cNvPr>
          <p:cNvSpPr/>
          <p:nvPr/>
        </p:nvSpPr>
        <p:spPr>
          <a:xfrm>
            <a:off x="977533" y="2429320"/>
            <a:ext cx="6168333" cy="3380741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Linux</a:t>
            </a:r>
            <a:r>
              <a:rPr lang="en-US" sz="3200" dirty="0"/>
              <a:t> </a:t>
            </a:r>
            <a:r>
              <a:rPr lang="ru-RU" sz="3200" dirty="0"/>
              <a:t>это </a:t>
            </a:r>
            <a:r>
              <a:rPr lang="ru-RU" sz="3200" b="1" dirty="0"/>
              <a:t>ядро</a:t>
            </a:r>
            <a:r>
              <a:rPr lang="ru-RU" sz="3200" dirty="0"/>
              <a:t> операционной системы, </a:t>
            </a:r>
            <a:br>
              <a:rPr lang="ru-RU" sz="3200" dirty="0"/>
            </a:br>
            <a:r>
              <a:rPr lang="ru-RU" sz="3200" dirty="0"/>
              <a:t>то есть </a:t>
            </a:r>
            <a:r>
              <a:rPr lang="ru-RU" sz="3200"/>
              <a:t>центр ОС</a:t>
            </a:r>
            <a:r>
              <a:rPr lang="en-US" sz="3200"/>
              <a:t>.</a:t>
            </a:r>
            <a:endParaRPr lang="ru-RU" sz="3200" dirty="0"/>
          </a:p>
        </p:txBody>
      </p:sp>
      <p:pic>
        <p:nvPicPr>
          <p:cNvPr id="3" name="Picture 8" descr="Похожее изображение">
            <a:extLst>
              <a:ext uri="{FF2B5EF4-FFF2-40B4-BE49-F238E27FC236}">
                <a16:creationId xmlns:a16="http://schemas.microsoft.com/office/drawing/2014/main" id="{FBD3B533-4039-4A2E-A2C6-F19E9DFC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7" y="930861"/>
            <a:ext cx="5743957" cy="574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C7442-95F6-4AB6-A6A2-54488E44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Разбивка диска для установки Linux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53A4E3-3601-4BCC-A8FF-85112A86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7DE67-8287-4281-9E49-EF25B1DD4BD3}"/>
              </a:ext>
            </a:extLst>
          </p:cNvPr>
          <p:cNvSpPr txBox="1"/>
          <p:nvPr/>
        </p:nvSpPr>
        <p:spPr>
          <a:xfrm>
            <a:off x="1483008" y="2114842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Обозначение дисков в </a:t>
            </a:r>
            <a:r>
              <a:rPr lang="en-US" sz="2000" dirty="0"/>
              <a:t>Linux 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AD712-A9CF-4198-BE8F-874E05080C74}"/>
              </a:ext>
            </a:extLst>
          </p:cNvPr>
          <p:cNvSpPr txBox="1"/>
          <p:nvPr/>
        </p:nvSpPr>
        <p:spPr>
          <a:xfrm>
            <a:off x="5673569" y="1975087"/>
            <a:ext cx="2656496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/dev/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sda</a:t>
            </a:r>
            <a:endParaRPr lang="ru-RU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9B3F5B39-F2AD-4B46-BA07-75C60C10D018}"/>
              </a:ext>
            </a:extLst>
          </p:cNvPr>
          <p:cNvSpPr/>
          <p:nvPr/>
        </p:nvSpPr>
        <p:spPr>
          <a:xfrm>
            <a:off x="9087792" y="2314897"/>
            <a:ext cx="2555294" cy="717990"/>
          </a:xfrm>
          <a:prstGeom prst="wedgeRoundRectCallout">
            <a:avLst>
              <a:gd name="adj1" fmla="val -73624"/>
              <a:gd name="adj2" fmla="val -31203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«</a:t>
            </a:r>
            <a:r>
              <a:rPr lang="ru-RU" sz="2400" dirty="0" err="1"/>
              <a:t>system</a:t>
            </a:r>
            <a:r>
              <a:rPr lang="ru-RU" sz="2400" dirty="0"/>
              <a:t> </a:t>
            </a:r>
            <a:r>
              <a:rPr lang="ru-RU" sz="2400" dirty="0" err="1"/>
              <a:t>disk</a:t>
            </a:r>
            <a:r>
              <a:rPr lang="ru-RU" sz="2400" dirty="0"/>
              <a:t>»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2AC97766-A311-4128-8FA9-1C3F934E18EE}"/>
              </a:ext>
            </a:extLst>
          </p:cNvPr>
          <p:cNvGrpSpPr/>
          <p:nvPr/>
        </p:nvGrpSpPr>
        <p:grpSpPr>
          <a:xfrm>
            <a:off x="607551" y="2986320"/>
            <a:ext cx="9208138" cy="3585678"/>
            <a:chOff x="607551" y="2986320"/>
            <a:chExt cx="9208138" cy="35856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C6A4ABF-29F7-4893-9B6F-AA527B60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521" y="2986320"/>
              <a:ext cx="7232650" cy="3585678"/>
            </a:xfrm>
            <a:prstGeom prst="rect">
              <a:avLst/>
            </a:prstGeom>
          </p:spPr>
        </p:pic>
        <p:sp>
          <p:nvSpPr>
            <p:cNvPr id="11" name="Выноска: линия 10">
              <a:extLst>
                <a:ext uri="{FF2B5EF4-FFF2-40B4-BE49-F238E27FC236}">
                  <a16:creationId xmlns:a16="http://schemas.microsoft.com/office/drawing/2014/main" id="{6257BEC6-3045-4901-AF7F-E332A1189D53}"/>
                </a:ext>
              </a:extLst>
            </p:cNvPr>
            <p:cNvSpPr/>
            <p:nvPr/>
          </p:nvSpPr>
          <p:spPr>
            <a:xfrm>
              <a:off x="3601156" y="3770489"/>
              <a:ext cx="1383054" cy="1162755"/>
            </a:xfrm>
            <a:prstGeom prst="borderCallout1">
              <a:avLst>
                <a:gd name="adj1" fmla="val 44964"/>
                <a:gd name="adj2" fmla="val -1803"/>
                <a:gd name="adj3" fmla="val 95025"/>
                <a:gd name="adj4" fmla="val -110978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4C204F-1687-4B46-B860-2BEFB98F7C5B}"/>
                </a:ext>
              </a:extLst>
            </p:cNvPr>
            <p:cNvSpPr txBox="1"/>
            <p:nvPr/>
          </p:nvSpPr>
          <p:spPr>
            <a:xfrm>
              <a:off x="607551" y="4867951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C00000"/>
                  </a:solidFill>
                </a:rPr>
                <a:t>Первичные диски</a:t>
              </a:r>
            </a:p>
          </p:txBody>
        </p:sp>
        <p:sp>
          <p:nvSpPr>
            <p:cNvPr id="13" name="Выноска: линия 12">
              <a:extLst>
                <a:ext uri="{FF2B5EF4-FFF2-40B4-BE49-F238E27FC236}">
                  <a16:creationId xmlns:a16="http://schemas.microsoft.com/office/drawing/2014/main" id="{F6C5ED65-3A34-4D66-BB47-C1E79C0BB40B}"/>
                </a:ext>
              </a:extLst>
            </p:cNvPr>
            <p:cNvSpPr/>
            <p:nvPr/>
          </p:nvSpPr>
          <p:spPr>
            <a:xfrm>
              <a:off x="5072353" y="3770488"/>
              <a:ext cx="1383054" cy="1162755"/>
            </a:xfrm>
            <a:prstGeom prst="borderCallout1">
              <a:avLst>
                <a:gd name="adj1" fmla="val 51760"/>
                <a:gd name="adj2" fmla="val 100226"/>
                <a:gd name="adj3" fmla="val 54249"/>
                <a:gd name="adj4" fmla="val 155929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6AEDA7-E2CA-4719-B655-10F2C4D1F19C}"/>
                </a:ext>
              </a:extLst>
            </p:cNvPr>
            <p:cNvSpPr txBox="1"/>
            <p:nvPr/>
          </p:nvSpPr>
          <p:spPr>
            <a:xfrm>
              <a:off x="7260395" y="4071273"/>
              <a:ext cx="255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C00000"/>
                  </a:solidFill>
                </a:rPr>
                <a:t>Расширенные диски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7911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4463DBC-A441-44D5-88EF-24FA1E63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56" y="1344085"/>
            <a:ext cx="4526844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ru-RU" sz="3200" dirty="0"/>
              <a:t>На виртуальной машине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101</a:t>
            </a:fld>
            <a:endParaRPr lang="ru-RU"/>
          </a:p>
        </p:txBody>
      </p:sp>
      <p:pic>
        <p:nvPicPr>
          <p:cNvPr id="8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CB51FB53-C206-47FB-8562-97A44FE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22" y="1681452"/>
            <a:ext cx="6623756" cy="49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78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65F63-C616-403E-9536-50F9EC3D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виртуальной машины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60FD8F-5FF7-4CF3-B45B-01CBF0EF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102</a:t>
            </a:fld>
            <a:endParaRPr lang="ru-RU"/>
          </a:p>
        </p:txBody>
      </p:sp>
      <p:pic>
        <p:nvPicPr>
          <p:cNvPr id="4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EE624DE8-6F07-4ABE-A4EB-E1A242A9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381595"/>
            <a:ext cx="4018201" cy="30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5BB92C-79D5-4AAA-9CEB-557B9EFD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21" y="3429000"/>
            <a:ext cx="4734901" cy="31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8C727BA3-E395-48EA-A73B-2C9C1A4ACD00}"/>
              </a:ext>
            </a:extLst>
          </p:cNvPr>
          <p:cNvSpPr/>
          <p:nvPr/>
        </p:nvSpPr>
        <p:spPr>
          <a:xfrm>
            <a:off x="5707321" y="1911616"/>
            <a:ext cx="4734901" cy="12831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Возможность экспериментировать </a:t>
            </a:r>
            <a:r>
              <a:rPr lang="ru-RU" sz="2400"/>
              <a:t>с системой.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2435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9E381E-085F-4A6C-9288-BC2B4776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103</a:t>
            </a:fld>
            <a:endParaRPr lang="ru-RU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B4BFDAF-5D5D-4679-A185-A219781B1C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797A84-0AF2-44A5-9577-15C9E43D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9" y="2394654"/>
            <a:ext cx="5582598" cy="35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0A3378EA-EB8E-4243-B098-DF84461588AA}"/>
              </a:ext>
            </a:extLst>
          </p:cNvPr>
          <p:cNvSpPr/>
          <p:nvPr/>
        </p:nvSpPr>
        <p:spPr>
          <a:xfrm>
            <a:off x="1648178" y="640986"/>
            <a:ext cx="4120444" cy="1436170"/>
          </a:xfrm>
          <a:prstGeom prst="wedgeRoundRectCallout">
            <a:avLst>
              <a:gd name="adj1" fmla="val -21107"/>
              <a:gd name="adj2" fmla="val 68002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Разбить ядро или систему (например, удалить все файлы, абсолютно </a:t>
            </a:r>
            <a:r>
              <a:rPr lang="ru-RU"/>
              <a:t>все).</a:t>
            </a: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7E9267-4D94-420F-B3A2-7CB30A8E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90" y="2530122"/>
            <a:ext cx="4920204" cy="35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804B3175-27D6-42AF-8013-AE50623E6347}"/>
              </a:ext>
            </a:extLst>
          </p:cNvPr>
          <p:cNvSpPr/>
          <p:nvPr/>
        </p:nvSpPr>
        <p:spPr>
          <a:xfrm>
            <a:off x="7326489" y="1231898"/>
            <a:ext cx="3450684" cy="1162756"/>
          </a:xfrm>
          <a:prstGeom prst="wedgeRoundRectCallout">
            <a:avLst>
              <a:gd name="adj1" fmla="val -20833"/>
              <a:gd name="adj2" fmla="val 75121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Восстановить систему.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3124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ru-RU" sz="3200" dirty="0"/>
              <a:t>Взаимодействие с виртуальной машиной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104</a:t>
            </a:fld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74F871-FF73-4F11-8B08-08633391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5"/>
            <a:ext cx="9398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4AFC33-60CE-4253-9E79-ACD13DF7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81" y="2132319"/>
            <a:ext cx="4270316" cy="24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image.freepik.com/free-vector/_1262-4574.jpg">
            <a:extLst>
              <a:ext uri="{FF2B5EF4-FFF2-40B4-BE49-F238E27FC236}">
                <a16:creationId xmlns:a16="http://schemas.microsoft.com/office/drawing/2014/main" id="{F24D065E-994A-4C08-ADB3-FD64A2BA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07" y="3153698"/>
            <a:ext cx="823902" cy="8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image.freepik.com/free-vector/_1262-4574.jpg">
            <a:extLst>
              <a:ext uri="{FF2B5EF4-FFF2-40B4-BE49-F238E27FC236}">
                <a16:creationId xmlns:a16="http://schemas.microsoft.com/office/drawing/2014/main" id="{5592D0A0-D859-405C-8891-A83DB778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07" y="5267524"/>
            <a:ext cx="823902" cy="8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верх-вниз 3">
            <a:extLst>
              <a:ext uri="{FF2B5EF4-FFF2-40B4-BE49-F238E27FC236}">
                <a16:creationId xmlns:a16="http://schemas.microsoft.com/office/drawing/2014/main" id="{CDB60789-1B3C-4C4D-9365-D2074E69ACF2}"/>
              </a:ext>
            </a:extLst>
          </p:cNvPr>
          <p:cNvSpPr/>
          <p:nvPr/>
        </p:nvSpPr>
        <p:spPr>
          <a:xfrm>
            <a:off x="6339601" y="3924277"/>
            <a:ext cx="559743" cy="134324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F41F176-C5DF-4FA1-A9C6-D56E4CED5634}"/>
              </a:ext>
            </a:extLst>
          </p:cNvPr>
          <p:cNvCxnSpPr/>
          <p:nvPr/>
        </p:nvCxnSpPr>
        <p:spPr>
          <a:xfrm>
            <a:off x="3857780" y="2944859"/>
            <a:ext cx="2268628" cy="6096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4F14686-82DB-4CAB-8C74-7DC128B26B39}"/>
              </a:ext>
            </a:extLst>
          </p:cNvPr>
          <p:cNvCxnSpPr>
            <a:cxnSpLocks/>
          </p:cNvCxnSpPr>
          <p:nvPr/>
        </p:nvCxnSpPr>
        <p:spPr>
          <a:xfrm>
            <a:off x="5073208" y="2369343"/>
            <a:ext cx="1339294" cy="108952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3C1F20A-F1E1-488D-8117-C0920C6D7D61}"/>
              </a:ext>
            </a:extLst>
          </p:cNvPr>
          <p:cNvCxnSpPr>
            <a:cxnSpLocks/>
          </p:cNvCxnSpPr>
          <p:nvPr/>
        </p:nvCxnSpPr>
        <p:spPr>
          <a:xfrm>
            <a:off x="3801539" y="3679796"/>
            <a:ext cx="2405982" cy="13281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69F60F4-1EED-4AD2-973F-5A86CE7FFE26}"/>
              </a:ext>
            </a:extLst>
          </p:cNvPr>
          <p:cNvCxnSpPr>
            <a:cxnSpLocks/>
          </p:cNvCxnSpPr>
          <p:nvPr/>
        </p:nvCxnSpPr>
        <p:spPr>
          <a:xfrm>
            <a:off x="1124371" y="4452231"/>
            <a:ext cx="4428718" cy="73061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AA1BF99-24A1-44FA-9409-26B1B306B361}"/>
              </a:ext>
            </a:extLst>
          </p:cNvPr>
          <p:cNvCxnSpPr>
            <a:cxnSpLocks/>
          </p:cNvCxnSpPr>
          <p:nvPr/>
        </p:nvCxnSpPr>
        <p:spPr>
          <a:xfrm>
            <a:off x="3474227" y="5776346"/>
            <a:ext cx="226862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8E089C4-A8FD-4D95-98D8-69CF98A84761}"/>
              </a:ext>
            </a:extLst>
          </p:cNvPr>
          <p:cNvCxnSpPr>
            <a:cxnSpLocks/>
          </p:cNvCxnSpPr>
          <p:nvPr/>
        </p:nvCxnSpPr>
        <p:spPr>
          <a:xfrm flipH="1">
            <a:off x="7083262" y="2189926"/>
            <a:ext cx="823902" cy="31835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блачко с текстом: прямоугольное со скругленными углами 21">
            <a:extLst>
              <a:ext uri="{FF2B5EF4-FFF2-40B4-BE49-F238E27FC236}">
                <a16:creationId xmlns:a16="http://schemas.microsoft.com/office/drawing/2014/main" id="{5F965AF1-FDFD-4F7C-917E-C290AC58BD34}"/>
              </a:ext>
            </a:extLst>
          </p:cNvPr>
          <p:cNvSpPr/>
          <p:nvPr/>
        </p:nvSpPr>
        <p:spPr>
          <a:xfrm>
            <a:off x="7907165" y="5083549"/>
            <a:ext cx="3002616" cy="1422013"/>
          </a:xfrm>
          <a:prstGeom prst="wedgeRoundRectCallout">
            <a:avLst>
              <a:gd name="adj1" fmla="val -70785"/>
              <a:gd name="adj2" fmla="val -909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Создается «</a:t>
            </a:r>
            <a:r>
              <a:rPr lang="ru-RU" b="1" dirty="0" err="1"/>
              <a:t>расшаренная</a:t>
            </a:r>
            <a:r>
              <a:rPr lang="ru-RU" b="1" dirty="0"/>
              <a:t>» папка для виртуальной машины </a:t>
            </a:r>
          </a:p>
        </p:txBody>
      </p:sp>
      <p:pic>
        <p:nvPicPr>
          <p:cNvPr id="8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CB51FB53-C206-47FB-8562-97A44FE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58" y="2308622"/>
            <a:ext cx="3362335" cy="252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9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ru-RU" sz="3200" dirty="0"/>
              <a:t>Установка на внешнем носителе (постоянно)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105</a:t>
            </a:fld>
            <a:endParaRPr lang="ru-RU"/>
          </a:p>
        </p:txBody>
      </p:sp>
      <p:pic>
        <p:nvPicPr>
          <p:cNvPr id="6" name="Picture 14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AF3D1DAB-C483-44D6-B339-5DF174E4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07" y="2866016"/>
            <a:ext cx="5264379" cy="30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43B58-F881-4199-A01D-B6671F0CAB9B}"/>
              </a:ext>
            </a:extLst>
          </p:cNvPr>
          <p:cNvSpPr txBox="1"/>
          <p:nvPr/>
        </p:nvSpPr>
        <p:spPr>
          <a:xfrm>
            <a:off x="1130270" y="2057400"/>
            <a:ext cx="70090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Флэш-память</a:t>
            </a:r>
          </a:p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CD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-диск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32C584-6503-4297-B0EB-C70B8A79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6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A0068-565B-4B34-82A8-C8DB76A2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Установить </a:t>
            </a:r>
            <a:r>
              <a:rPr lang="ru-RU" b="1" dirty="0" err="1"/>
              <a:t>Linux</a:t>
            </a:r>
            <a:r>
              <a:rPr lang="ru-RU" b="1" dirty="0"/>
              <a:t> в </a:t>
            </a:r>
            <a:r>
              <a:rPr lang="ru-RU" b="1" dirty="0" err="1">
                <a:solidFill>
                  <a:srgbClr val="0070C0"/>
                </a:solidFill>
              </a:rPr>
              <a:t>Windows</a:t>
            </a:r>
            <a:r>
              <a:rPr lang="ru-RU" b="1" dirty="0">
                <a:solidFill>
                  <a:srgbClr val="0070C0"/>
                </a:solidFill>
              </a:rPr>
              <a:t> 10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2C29355-4D6D-4151-8341-90F262B8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184CB-1B00-4330-AF74-75E9B97FDADE}"/>
              </a:ext>
            </a:extLst>
          </p:cNvPr>
          <p:cNvSpPr txBox="1"/>
          <p:nvPr/>
        </p:nvSpPr>
        <p:spPr>
          <a:xfrm>
            <a:off x="1357488" y="5953298"/>
            <a:ext cx="969433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sz="1400" dirty="0">
                <a:hlinkClick r:id="rId2"/>
              </a:rPr>
              <a:t>https://remontka.pro/linux-bash-shell-windows-10/#:~:text=Зайдите%20в%20панель%20управления%20—%20Программы,«Подсистема%20Windows%20для%20Linux»</a:t>
            </a:r>
            <a:r>
              <a:rPr lang="ru-RU" sz="1400" dirty="0"/>
              <a:t>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804D80-6C9D-4AD5-BADB-809A6603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88" y="5458884"/>
            <a:ext cx="8743950" cy="342900"/>
          </a:xfrm>
          <a:prstGeom prst="rect">
            <a:avLst/>
          </a:prstGeom>
        </p:spPr>
      </p:pic>
      <p:pic>
        <p:nvPicPr>
          <p:cNvPr id="3074" name="Picture 2" descr="Включение компонентов Linux для Windows 10">
            <a:extLst>
              <a:ext uri="{FF2B5EF4-FFF2-40B4-BE49-F238E27FC236}">
                <a16:creationId xmlns:a16="http://schemas.microsoft.com/office/drawing/2014/main" id="{6A4DB4EF-DB99-4036-8C12-8D30FDA5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1831023"/>
            <a:ext cx="3950957" cy="34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Дистрибутивы Linux в магазине Windows 10">
            <a:extLst>
              <a:ext uri="{FF2B5EF4-FFF2-40B4-BE49-F238E27FC236}">
                <a16:creationId xmlns:a16="http://schemas.microsoft.com/office/drawing/2014/main" id="{194B9A20-89C3-4FB0-BEB8-BEF005E7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63" y="1718127"/>
            <a:ext cx="3950957" cy="353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44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9F7B64-A724-4300-81F4-E4257D61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107</a:t>
            </a:fld>
            <a:endParaRPr lang="ru-RU"/>
          </a:p>
        </p:txBody>
      </p:sp>
      <p:pic>
        <p:nvPicPr>
          <p:cNvPr id="4098" name="Picture 2" descr="Настройка Ubuntu Linux в Windows 10 1709">
            <a:extLst>
              <a:ext uri="{FF2B5EF4-FFF2-40B4-BE49-F238E27FC236}">
                <a16:creationId xmlns:a16="http://schemas.microsoft.com/office/drawing/2014/main" id="{6D8F95B4-0B1C-4856-ADDD-9EAE6E6B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389197"/>
            <a:ext cx="58483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Включение режима разработчика в Windows 10">
            <a:extLst>
              <a:ext uri="{FF2B5EF4-FFF2-40B4-BE49-F238E27FC236}">
                <a16:creationId xmlns:a16="http://schemas.microsoft.com/office/drawing/2014/main" id="{AA032CEB-42B2-4FD1-8016-3CC797A2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1341"/>
            <a:ext cx="6096000" cy="435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Установка подсистемы Linux в Windows 10">
            <a:extLst>
              <a:ext uri="{FF2B5EF4-FFF2-40B4-BE49-F238E27FC236}">
                <a16:creationId xmlns:a16="http://schemas.microsoft.com/office/drawing/2014/main" id="{B36EA520-551F-45A6-B544-61312CE8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0" y="3738952"/>
            <a:ext cx="3273778" cy="29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09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6986A3-A05C-4453-B7E2-B2961136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108</a:t>
            </a:fld>
            <a:endParaRPr lang="ru-RU"/>
          </a:p>
        </p:txBody>
      </p:sp>
      <p:pic>
        <p:nvPicPr>
          <p:cNvPr id="2050" name="Picture 2" descr="apt-get install в Windows 10">
            <a:extLst>
              <a:ext uri="{FF2B5EF4-FFF2-40B4-BE49-F238E27FC236}">
                <a16:creationId xmlns:a16="http://schemas.microsoft.com/office/drawing/2014/main" id="{DB71D341-321D-4656-AFDF-E950849D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55" y="638970"/>
            <a:ext cx="4752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спользование bash git в Windows 10">
            <a:extLst>
              <a:ext uri="{FF2B5EF4-FFF2-40B4-BE49-F238E27FC236}">
                <a16:creationId xmlns:a16="http://schemas.microsoft.com/office/drawing/2014/main" id="{81A9E2F0-0ACF-4CF1-890C-61D53EF9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47" y="3801270"/>
            <a:ext cx="5668453" cy="18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020DE-8981-4710-8AB7-FD87114E750A}"/>
              </a:ext>
            </a:extLst>
          </p:cNvPr>
          <p:cNvSpPr txBox="1"/>
          <p:nvPr/>
        </p:nvSpPr>
        <p:spPr>
          <a:xfrm>
            <a:off x="984955" y="4179711"/>
            <a:ext cx="51900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0F151D"/>
                </a:solidFill>
                <a:effectLst/>
                <a:latin typeface="Roboto"/>
              </a:rPr>
              <a:t>Скрипты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Roboto"/>
              </a:rPr>
              <a:t>bash</a:t>
            </a:r>
            <a:endParaRPr lang="ru-RU" sz="2000" b="1" i="0" dirty="0">
              <a:solidFill>
                <a:srgbClr val="FF0000"/>
              </a:solidFill>
              <a:effectLst/>
              <a:latin typeface="Roboto"/>
            </a:endParaRPr>
          </a:p>
          <a:p>
            <a:pPr algn="just"/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Вы можете запускать скрипты </a:t>
            </a:r>
            <a:r>
              <a:rPr lang="ru-RU" sz="2000" b="1" dirty="0" err="1">
                <a:solidFill>
                  <a:srgbClr val="FF0000"/>
                </a:solidFill>
                <a:latin typeface="Roboto"/>
              </a:rPr>
              <a:t>bash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 в </a:t>
            </a:r>
            <a:r>
              <a:rPr lang="ru-RU" sz="2000" b="1" dirty="0" err="1">
                <a:solidFill>
                  <a:srgbClr val="0070C0"/>
                </a:solidFill>
                <a:latin typeface="Segoe UI" panose="020B0502040204020203" pitchFamily="34" charset="0"/>
              </a:rPr>
              <a:t>Windows</a:t>
            </a:r>
            <a:r>
              <a:rPr lang="ru-RU" sz="2000" b="1" dirty="0">
                <a:solidFill>
                  <a:srgbClr val="0070C0"/>
                </a:solidFill>
                <a:latin typeface="Segoe UI" panose="020B0502040204020203" pitchFamily="34" charset="0"/>
              </a:rPr>
              <a:t> 10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, создать их можно в имеющемся в оболочке текстовом редакторе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Nano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CE7CF-BDB4-4657-B7B9-C1C1265ACA40}"/>
              </a:ext>
            </a:extLst>
          </p:cNvPr>
          <p:cNvSpPr txBox="1"/>
          <p:nvPr/>
        </p:nvSpPr>
        <p:spPr>
          <a:xfrm>
            <a:off x="5983111" y="1477596"/>
            <a:ext cx="5091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Приложения в </a:t>
            </a:r>
            <a:r>
              <a:rPr lang="ru-RU" sz="2000" b="1" i="0" dirty="0" err="1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Windows</a:t>
            </a:r>
            <a:r>
              <a:rPr lang="ru-RU" sz="20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 10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Bash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 можно устанавливать, удалять и обновлять с помощью </a:t>
            </a:r>
            <a:r>
              <a:rPr lang="ru-RU" sz="2000" b="1" i="0" dirty="0" err="1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apt-get</a:t>
            </a:r>
            <a:r>
              <a:rPr lang="ru-RU" sz="2000" b="1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ru-RU" sz="2000" b="1" i="0" dirty="0" err="1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sudo</a:t>
            </a:r>
            <a:r>
              <a:rPr lang="ru-RU" sz="2000" b="1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u-RU" sz="2000" b="1" i="0" dirty="0" err="1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apt-get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) из репозитория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Ubuntu</a:t>
            </a:r>
            <a:r>
              <a:rPr lang="ru-RU" sz="2000" b="0" i="0" dirty="0">
                <a:solidFill>
                  <a:srgbClr val="404247"/>
                </a:solidFill>
                <a:effectLst/>
                <a:latin typeface="Segoe UI" panose="020B0502040204020203" pitchFamily="34" charset="0"/>
              </a:rPr>
              <a:t>.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9F580-083A-4B7F-93EB-9868D9E751EC}"/>
              </a:ext>
            </a:extLst>
          </p:cNvPr>
          <p:cNvSpPr txBox="1"/>
          <p:nvPr/>
        </p:nvSpPr>
        <p:spPr>
          <a:xfrm>
            <a:off x="2994377" y="6226292"/>
            <a:ext cx="8689622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hlinkClick r:id="rId4"/>
              </a:rPr>
              <a:t>https://remontka.pro/linux-bash-shell-windows-10/#:~:text=Зайдите%20в%20панель%20управления%20—%20Программы,«Подсистема%20Windows%20для%20Linux»</a:t>
            </a:r>
            <a:r>
              <a:rPr lang="ru-RU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03383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3750D71-3241-46C6-891D-380CB078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109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98092E-A532-458A-9AD8-77DEFFD27CE0}"/>
              </a:ext>
            </a:extLst>
          </p:cNvPr>
          <p:cNvSpPr/>
          <p:nvPr/>
        </p:nvSpPr>
        <p:spPr>
          <a:xfrm>
            <a:off x="1224963" y="1061860"/>
            <a:ext cx="8693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/>
              <a:t>Microsoft</a:t>
            </a:r>
            <a:r>
              <a:rPr lang="ru-RU" sz="2000" b="1" dirty="0"/>
              <a:t> встроит ядро </a:t>
            </a:r>
            <a:r>
              <a:rPr lang="ru-RU" sz="2000" b="1" dirty="0" err="1"/>
              <a:t>Linux</a:t>
            </a:r>
            <a:r>
              <a:rPr lang="ru-RU" sz="2000" b="1" dirty="0"/>
              <a:t> в новые версии </a:t>
            </a:r>
            <a:r>
              <a:rPr lang="ru-RU" sz="2000" b="1" dirty="0" err="1"/>
              <a:t>Windows</a:t>
            </a:r>
            <a:r>
              <a:rPr lang="ru-RU" sz="2000" b="1" dirty="0"/>
              <a:t> 10</a:t>
            </a:r>
          </a:p>
          <a:p>
            <a:pPr algn="just"/>
            <a:endParaRPr lang="ru-RU" sz="2000" b="1" dirty="0"/>
          </a:p>
        </p:txBody>
      </p:sp>
      <p:pic>
        <p:nvPicPr>
          <p:cNvPr id="4" name="Picture 2" descr="https://leonardo.osnova.io/baca64cd-cbcc-c223-8db9-462f4c7f79e4/">
            <a:extLst>
              <a:ext uri="{FF2B5EF4-FFF2-40B4-BE49-F238E27FC236}">
                <a16:creationId xmlns:a16="http://schemas.microsoft.com/office/drawing/2014/main" id="{35C9ABF7-D2AA-4E5D-9757-7FD68397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74" y="2554808"/>
            <a:ext cx="6163126" cy="410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7B791D-F71D-4AB4-AC07-FEA6621D527B}"/>
              </a:ext>
            </a:extLst>
          </p:cNvPr>
          <p:cNvSpPr/>
          <p:nvPr/>
        </p:nvSpPr>
        <p:spPr>
          <a:xfrm>
            <a:off x="877799" y="2602786"/>
            <a:ext cx="4755357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Roboto"/>
              </a:rPr>
              <a:t>На конференции для разработчиков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Build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2019 корпорация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Microsoft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представила собственную подсистему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Windows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Subsystem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for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Linux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2 (WSL2) </a:t>
            </a:r>
            <a:r>
              <a:rPr lang="ru-RU" b="1" dirty="0">
                <a:solidFill>
                  <a:srgbClr val="000000"/>
                </a:solidFill>
                <a:latin typeface="Roboto"/>
              </a:rPr>
              <a:t>с полноценным встроенным ядром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Linux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, основанном на стабильной долгосрочной версии ядра 4.19.</a:t>
            </a:r>
          </a:p>
          <a:p>
            <a:pPr algn="just"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Roboto"/>
              </a:rPr>
              <a:t>Оно будет обновляться через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Windows</a:t>
            </a:r>
            <a:r>
              <a:rPr lang="ru-RU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Update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, а также в виде </a:t>
            </a:r>
            <a:r>
              <a:rPr lang="ru-RU" b="1" dirty="0">
                <a:solidFill>
                  <a:srgbClr val="000000"/>
                </a:solidFill>
                <a:latin typeface="Roboto"/>
              </a:rPr>
              <a:t>отдельного дистрибутива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4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B256427-9A1C-4DD7-BC0F-D583A7BE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8C0F2-73EE-41D0-B96F-1C53CEC3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45" y="640986"/>
            <a:ext cx="7579215" cy="540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F13E1F-7BAA-4B8C-A65A-ADFE7409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26" y="2148815"/>
            <a:ext cx="2530123" cy="25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094E8D8-EEC8-4B49-8217-A6FF3CC3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32" y="951837"/>
            <a:ext cx="2022851" cy="166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1E995666-DA95-40C3-9CE5-F541822D7608}"/>
              </a:ext>
            </a:extLst>
          </p:cNvPr>
          <p:cNvSpPr/>
          <p:nvPr/>
        </p:nvSpPr>
        <p:spPr>
          <a:xfrm>
            <a:off x="1064520" y="951837"/>
            <a:ext cx="5031480" cy="2307474"/>
          </a:xfrm>
          <a:prstGeom prst="wedgeRoundRectCallout">
            <a:avLst>
              <a:gd name="adj1" fmla="val 64875"/>
              <a:gd name="adj2" fmla="val 174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Ядро </a:t>
            </a:r>
            <a:r>
              <a:rPr lang="en-US" sz="2400" b="1" dirty="0"/>
              <a:t>Linux</a:t>
            </a:r>
            <a:r>
              <a:rPr lang="ru-RU" sz="2400" dirty="0"/>
              <a:t> можно свободно скачать, внести свои изменения по желанию, скомпилировать (</a:t>
            </a:r>
            <a:r>
              <a:rPr lang="ru-RU" sz="2400"/>
              <a:t>установить).</a:t>
            </a:r>
            <a:endParaRPr lang="ru-RU" sz="24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FD2C4D93-8A91-4CD0-8F69-D90D89970874}"/>
              </a:ext>
            </a:extLst>
          </p:cNvPr>
          <p:cNvSpPr/>
          <p:nvPr/>
        </p:nvSpPr>
        <p:spPr>
          <a:xfrm>
            <a:off x="1241778" y="4709178"/>
            <a:ext cx="4515555" cy="1196985"/>
          </a:xfrm>
          <a:prstGeom prst="wedgeEllipseCallout">
            <a:avLst>
              <a:gd name="adj1" fmla="val 49167"/>
              <a:gd name="adj2" fmla="val -5633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Как </a:t>
            </a:r>
            <a:r>
              <a:rPr lang="ru-RU" sz="2400"/>
              <a:t>отдельная программа.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7721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Способ установки (временный)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110</a:t>
            </a:fld>
            <a:endParaRPr lang="ru-RU"/>
          </a:p>
        </p:txBody>
      </p:sp>
      <p:pic>
        <p:nvPicPr>
          <p:cNvPr id="6" name="Picture 14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AF3D1DAB-C483-44D6-B339-5DF174E4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4043330"/>
            <a:ext cx="3240929" cy="186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43B58-F881-4199-A01D-B6671F0CAB9B}"/>
              </a:ext>
            </a:extLst>
          </p:cNvPr>
          <p:cNvSpPr txBox="1"/>
          <p:nvPr/>
        </p:nvSpPr>
        <p:spPr>
          <a:xfrm>
            <a:off x="1130270" y="1915535"/>
            <a:ext cx="5953125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Запуск с флэшки или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CD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 (создать образ системы, демо-версия)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2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B14597FE-CB4E-4108-A17D-88CA070B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13" y="3395940"/>
            <a:ext cx="5817479" cy="32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B6FDF989-A188-4CF9-8ADE-AABA70A0C25C}"/>
              </a:ext>
            </a:extLst>
          </p:cNvPr>
          <p:cNvSpPr/>
          <p:nvPr/>
        </p:nvSpPr>
        <p:spPr>
          <a:xfrm>
            <a:off x="7461956" y="1836513"/>
            <a:ext cx="4113036" cy="118936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Для проверки работы системы </a:t>
            </a:r>
            <a:r>
              <a:rPr lang="ru-RU" sz="2400"/>
              <a:t>на компьютер.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7326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Разновидности файловых систем</a:t>
            </a:r>
            <a:endParaRPr lang="ru-RU" sz="4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111</a:t>
            </a:fld>
            <a:endParaRPr lang="ru-RU"/>
          </a:p>
        </p:txBody>
      </p:sp>
      <p:pic>
        <p:nvPicPr>
          <p:cNvPr id="3074" name="Picture 2" descr="Структура файловой системы Windows и Linux">
            <a:extLst>
              <a:ext uri="{FF2B5EF4-FFF2-40B4-BE49-F238E27FC236}">
                <a16:creationId xmlns:a16="http://schemas.microsoft.com/office/drawing/2014/main" id="{22E19171-77AD-4241-9E36-6FD9A5D3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48" y="1755738"/>
            <a:ext cx="8679104" cy="51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8666DD-B2EA-46C5-B8EB-A55BEC4016E7}"/>
              </a:ext>
            </a:extLst>
          </p:cNvPr>
          <p:cNvSpPr/>
          <p:nvPr/>
        </p:nvSpPr>
        <p:spPr>
          <a:xfrm>
            <a:off x="978518" y="2597429"/>
            <a:ext cx="150624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002060"/>
                </a:solidFill>
              </a:rPr>
              <a:t>Fat16</a:t>
            </a:r>
            <a:endParaRPr lang="ru-RU" sz="3200" b="1" dirty="0">
              <a:solidFill>
                <a:srgbClr val="002060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3200" b="1" dirty="0">
                <a:solidFill>
                  <a:srgbClr val="002060"/>
                </a:solidFill>
              </a:rPr>
              <a:t>Fat32 </a:t>
            </a:r>
          </a:p>
          <a:p>
            <a:pPr>
              <a:spcBef>
                <a:spcPts val="1200"/>
              </a:spcBef>
            </a:pPr>
            <a:r>
              <a:rPr lang="ru-RU" sz="3200" b="1" dirty="0">
                <a:solidFill>
                  <a:srgbClr val="002060"/>
                </a:solidFill>
              </a:rPr>
              <a:t>NTFS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B6DAA9-A5F7-45AD-8740-EBDE033FD574}"/>
              </a:ext>
            </a:extLst>
          </p:cNvPr>
          <p:cNvSpPr/>
          <p:nvPr/>
        </p:nvSpPr>
        <p:spPr>
          <a:xfrm>
            <a:off x="9963412" y="1769285"/>
            <a:ext cx="114078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</a:t>
            </a:r>
            <a:r>
              <a:rPr lang="ru-RU" sz="3200" b="1" dirty="0">
                <a:solidFill>
                  <a:srgbClr val="C00000"/>
                </a:solidFill>
              </a:rPr>
              <a:t>4</a:t>
            </a:r>
          </a:p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Ext3</a:t>
            </a:r>
            <a:endParaRPr lang="ru-RU" sz="3200" b="1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</a:t>
            </a:r>
            <a:r>
              <a:rPr lang="ru-RU" sz="32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F548A7-26AE-46AF-85DE-4CE5A32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052" y="6325284"/>
            <a:ext cx="1293662" cy="3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9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72CDAA-62F8-4FCC-B6BE-4F9A28F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112</a:t>
            </a:fld>
            <a:endParaRPr lang="ru-RU"/>
          </a:p>
        </p:txBody>
      </p:sp>
      <p:pic>
        <p:nvPicPr>
          <p:cNvPr id="3" name="Picture 2" descr="Картинки по запросу пингвин смотрит в окно">
            <a:extLst>
              <a:ext uri="{FF2B5EF4-FFF2-40B4-BE49-F238E27FC236}">
                <a16:creationId xmlns:a16="http://schemas.microsoft.com/office/drawing/2014/main" id="{03DA4CFB-EB54-40D6-9142-7B99878D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6" y="201193"/>
            <a:ext cx="5103448" cy="56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266FB768-01E7-4BEF-9FFA-64F9DA7875A9}"/>
              </a:ext>
            </a:extLst>
          </p:cNvPr>
          <p:cNvSpPr/>
          <p:nvPr/>
        </p:nvSpPr>
        <p:spPr>
          <a:xfrm>
            <a:off x="1057627" y="1478940"/>
            <a:ext cx="2943225" cy="17335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Пингвин </a:t>
            </a:r>
            <a:r>
              <a:rPr lang="ru-RU" sz="2800" b="1"/>
              <a:t>видит окно.</a:t>
            </a:r>
            <a:endParaRPr lang="ru-RU" sz="2000" dirty="0"/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93ABE36D-6D94-423C-AD3B-C711C56DF657}"/>
              </a:ext>
            </a:extLst>
          </p:cNvPr>
          <p:cNvSpPr/>
          <p:nvPr/>
        </p:nvSpPr>
        <p:spPr>
          <a:xfrm>
            <a:off x="8191147" y="2421914"/>
            <a:ext cx="2943226" cy="173354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Но окно не </a:t>
            </a:r>
            <a:r>
              <a:rPr lang="ru-RU" sz="2800" b="1"/>
              <a:t>видит пингвина.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88712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Картинки по запросу один жесткий диск на компьютере">
            <a:extLst>
              <a:ext uri="{FF2B5EF4-FFF2-40B4-BE49-F238E27FC236}">
                <a16:creationId xmlns:a16="http://schemas.microsoft.com/office/drawing/2014/main" id="{DC3623A4-B8B8-4767-B837-C756D7EE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863" y="958134"/>
            <a:ext cx="2748603" cy="13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A60B015-BF33-4D8A-927D-138E9AD6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CA99D8C-7AE1-4C6D-9739-67894191F3D6}"/>
              </a:ext>
            </a:extLst>
          </p:cNvPr>
          <p:cNvGrpSpPr/>
          <p:nvPr/>
        </p:nvGrpSpPr>
        <p:grpSpPr>
          <a:xfrm>
            <a:off x="1253067" y="1433689"/>
            <a:ext cx="7755466" cy="3996267"/>
            <a:chOff x="1253067" y="1433689"/>
            <a:chExt cx="7755466" cy="3996267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6333EDA1-50E4-4C7E-8265-26B4A203E417}"/>
                </a:ext>
              </a:extLst>
            </p:cNvPr>
            <p:cNvSpPr/>
            <p:nvPr/>
          </p:nvSpPr>
          <p:spPr>
            <a:xfrm>
              <a:off x="1253067" y="1433689"/>
              <a:ext cx="7755466" cy="3996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u-RU" dirty="0"/>
                <a:t>Пространство жесткого диска </a:t>
              </a: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FB06515-8819-45DB-91C2-DE2889637343}"/>
                </a:ext>
              </a:extLst>
            </p:cNvPr>
            <p:cNvSpPr/>
            <p:nvPr/>
          </p:nvSpPr>
          <p:spPr>
            <a:xfrm>
              <a:off x="1253067" y="1975556"/>
              <a:ext cx="5791200" cy="344875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211F606-832D-4297-85BB-4B6920590242}"/>
                </a:ext>
              </a:extLst>
            </p:cNvPr>
            <p:cNvSpPr/>
            <p:nvPr/>
          </p:nvSpPr>
          <p:spPr>
            <a:xfrm>
              <a:off x="7044267" y="1975556"/>
              <a:ext cx="1964266" cy="34487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Picture 10" descr="https://retrocdn.net/images/thumb/8/89/Logo-PocketPC.svg/1000px-Logo-PocketPC.svg.png">
              <a:extLst>
                <a:ext uri="{FF2B5EF4-FFF2-40B4-BE49-F238E27FC236}">
                  <a16:creationId xmlns:a16="http://schemas.microsoft.com/office/drawing/2014/main" id="{2F09F34A-EF02-4155-B3EE-1D759E94B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03" y="2460270"/>
              <a:ext cx="1658966" cy="147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716EC13E-87E4-4C59-B2FF-589DB6A534E3}"/>
              </a:ext>
            </a:extLst>
          </p:cNvPr>
          <p:cNvSpPr/>
          <p:nvPr/>
        </p:nvSpPr>
        <p:spPr>
          <a:xfrm>
            <a:off x="3659187" y="2889955"/>
            <a:ext cx="2943226" cy="1329619"/>
          </a:xfrm>
          <a:prstGeom prst="wedgeRoundRectCallout">
            <a:avLst>
              <a:gd name="adj1" fmla="val 78124"/>
              <a:gd name="adj2" fmla="val 7313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/>
              <a:t>Окно не видит пингвина.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88C985-E833-47D3-9CC2-0CC3CF0C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32" y="4475258"/>
            <a:ext cx="686903" cy="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videolamp.org/wp-content/uploads/2015/11/clear-books-icon-cmyk-1024x1024.png">
            <a:extLst>
              <a:ext uri="{FF2B5EF4-FFF2-40B4-BE49-F238E27FC236}">
                <a16:creationId xmlns:a16="http://schemas.microsoft.com/office/drawing/2014/main" id="{A6E0C87B-73EE-452F-B714-0B4C31CF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244" y="4505872"/>
            <a:ext cx="815201" cy="78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51890B38-6CBE-4911-89D1-727F5F9A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69" y="4537233"/>
            <a:ext cx="624929" cy="6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343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A60B015-BF33-4D8A-927D-138E9AD6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114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333EDA1-50E4-4C7E-8265-26B4A203E417}"/>
              </a:ext>
            </a:extLst>
          </p:cNvPr>
          <p:cNvSpPr/>
          <p:nvPr/>
        </p:nvSpPr>
        <p:spPr>
          <a:xfrm>
            <a:off x="1253067" y="1433689"/>
            <a:ext cx="7755466" cy="3996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/>
              <a:t>Пространство жесткого диска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B06515-8819-45DB-91C2-DE2889637343}"/>
              </a:ext>
            </a:extLst>
          </p:cNvPr>
          <p:cNvSpPr/>
          <p:nvPr/>
        </p:nvSpPr>
        <p:spPr>
          <a:xfrm>
            <a:off x="1253067" y="1975556"/>
            <a:ext cx="5791200" cy="34487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11F606-832D-4297-85BB-4B6920590242}"/>
              </a:ext>
            </a:extLst>
          </p:cNvPr>
          <p:cNvSpPr/>
          <p:nvPr/>
        </p:nvSpPr>
        <p:spPr>
          <a:xfrm>
            <a:off x="7044267" y="1975556"/>
            <a:ext cx="1964266" cy="3448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10" descr="https://retrocdn.net/images/thumb/8/89/Logo-PocketPC.svg/1000px-Logo-PocketPC.svg.png">
            <a:extLst>
              <a:ext uri="{FF2B5EF4-FFF2-40B4-BE49-F238E27FC236}">
                <a16:creationId xmlns:a16="http://schemas.microsoft.com/office/drawing/2014/main" id="{2F09F34A-EF02-4155-B3EE-1D759E94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87" y="2249385"/>
            <a:ext cx="1658966" cy="14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5F35FDA-69A5-4E9E-B038-5822A65C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93" y="2760136"/>
            <a:ext cx="1455722" cy="14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прямоугольное со скругленными углами 8">
            <a:extLst>
              <a:ext uri="{FF2B5EF4-FFF2-40B4-BE49-F238E27FC236}">
                <a16:creationId xmlns:a16="http://schemas.microsoft.com/office/drawing/2014/main" id="{24A7086B-A505-4F19-A048-26D8DBC6AB2D}"/>
              </a:ext>
            </a:extLst>
          </p:cNvPr>
          <p:cNvSpPr/>
          <p:nvPr/>
        </p:nvSpPr>
        <p:spPr>
          <a:xfrm>
            <a:off x="4659391" y="2101753"/>
            <a:ext cx="2747785" cy="1205891"/>
          </a:xfrm>
          <a:prstGeom prst="wedgeRoundRectCallout">
            <a:avLst>
              <a:gd name="adj1" fmla="val -71366"/>
              <a:gd name="adj2" fmla="val 4096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Пингвин видит окно.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85F0CA-ECC1-4E32-BCAE-453D8F1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99" y="3996335"/>
            <a:ext cx="910142" cy="9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videolamp.org/wp-content/uploads/2015/11/clear-books-icon-cmyk-1024x1024.png">
            <a:extLst>
              <a:ext uri="{FF2B5EF4-FFF2-40B4-BE49-F238E27FC236}">
                <a16:creationId xmlns:a16="http://schemas.microsoft.com/office/drawing/2014/main" id="{4CBAA011-E637-4151-B6EC-4B48AF62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13" y="3993898"/>
            <a:ext cx="1080137" cy="10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CBFE01C-EEE1-4EBF-8056-F03BC546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76" y="4078450"/>
            <a:ext cx="828027" cy="8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661094-7A1E-4483-87F8-E64972A57255}"/>
              </a:ext>
            </a:extLst>
          </p:cNvPr>
          <p:cNvSpPr/>
          <p:nvPr/>
        </p:nvSpPr>
        <p:spPr>
          <a:xfrm>
            <a:off x="1057627" y="5746949"/>
            <a:ext cx="988921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C00000"/>
                </a:solidFill>
              </a:rPr>
              <a:t>NTFS</a:t>
            </a:r>
            <a:r>
              <a:rPr lang="ru-RU" sz="2000" dirty="0">
                <a:solidFill>
                  <a:srgbClr val="C00000"/>
                </a:solidFill>
              </a:rPr>
              <a:t> - файловая система семейства ОС </a:t>
            </a:r>
            <a:r>
              <a:rPr lang="ru-RU" sz="2000" b="1" err="1">
                <a:solidFill>
                  <a:srgbClr val="C00000"/>
                </a:solidFill>
              </a:rPr>
              <a:t>Microsoft</a:t>
            </a:r>
            <a:r>
              <a:rPr lang="ru-RU" sz="2000" b="1">
                <a:solidFill>
                  <a:srgbClr val="C00000"/>
                </a:solidFill>
              </a:rPr>
              <a:t> Windows.</a:t>
            </a:r>
            <a:r>
              <a:rPr lang="ru-RU" sz="2000">
                <a:solidFill>
                  <a:srgbClr val="C00000"/>
                </a:solidFill>
              </a:rPr>
              <a:t>  </a:t>
            </a:r>
            <a:endParaRPr lang="ru-RU" sz="2000" dirty="0">
              <a:solidFill>
                <a:srgbClr val="C00000"/>
              </a:solidFill>
            </a:endParaRPr>
          </a:p>
          <a:p>
            <a:pPr algn="just"/>
            <a:r>
              <a:rPr lang="ru-RU" sz="2000" dirty="0">
                <a:solidFill>
                  <a:srgbClr val="C00000"/>
                </a:solidFill>
              </a:rPr>
              <a:t>Ее поддержка в </a:t>
            </a:r>
            <a:r>
              <a:rPr lang="ru-RU" sz="2000" b="1" dirty="0" err="1">
                <a:solidFill>
                  <a:srgbClr val="C00000"/>
                </a:solidFill>
              </a:rPr>
              <a:t>Ubuntu</a:t>
            </a:r>
            <a:r>
              <a:rPr lang="ru-RU" sz="2000" dirty="0">
                <a:solidFill>
                  <a:srgbClr val="C00000"/>
                </a:solidFill>
              </a:rPr>
              <a:t> осуществляется специальным драйвером, </a:t>
            </a:r>
            <a:r>
              <a:rPr lang="ru-RU" sz="2000" b="1" dirty="0">
                <a:solidFill>
                  <a:srgbClr val="C00000"/>
                </a:solidFill>
              </a:rPr>
              <a:t>NTFS-3G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C13BA1-E2B7-439D-BB77-B101DDE01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357" y="5398604"/>
            <a:ext cx="2162455" cy="524989"/>
          </a:xfrm>
          <a:prstGeom prst="rect">
            <a:avLst/>
          </a:prstGeom>
        </p:spPr>
      </p:pic>
      <p:pic>
        <p:nvPicPr>
          <p:cNvPr id="15" name="Picture 8" descr="Картинки по запросу один жесткий диск на компьютере">
            <a:extLst>
              <a:ext uri="{FF2B5EF4-FFF2-40B4-BE49-F238E27FC236}">
                <a16:creationId xmlns:a16="http://schemas.microsoft.com/office/drawing/2014/main" id="{0425F976-ABC9-4444-B227-5B38286C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863" y="958134"/>
            <a:ext cx="2748603" cy="13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videolamp.org/wp-content/uploads/2015/11/clear-books-icon-cmyk-1024x1024.png">
            <a:extLst>
              <a:ext uri="{FF2B5EF4-FFF2-40B4-BE49-F238E27FC236}">
                <a16:creationId xmlns:a16="http://schemas.microsoft.com/office/drawing/2014/main" id="{B6902FCA-F98C-4743-BD5D-2D736ADD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43" y="4368712"/>
            <a:ext cx="951188" cy="9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Для чего нужно изучать </a:t>
            </a:r>
            <a:r>
              <a:rPr lang="en-US" dirty="0">
                <a:solidFill>
                  <a:schemeClr val="tx2"/>
                </a:solidFill>
              </a:rPr>
              <a:t>Linux</a:t>
            </a:r>
            <a:r>
              <a:rPr lang="ru-RU" dirty="0">
                <a:solidFill>
                  <a:schemeClr val="tx2"/>
                </a:solidFill>
              </a:rPr>
              <a:t> (одна из причин)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115</a:t>
            </a:fld>
            <a:endParaRPr lang="ru-RU"/>
          </a:p>
        </p:txBody>
      </p:sp>
      <p:pic>
        <p:nvPicPr>
          <p:cNvPr id="3074" name="Picture 2" descr="https://leonardo.osnova.io/baca64cd-cbcc-c223-8db9-462f4c7f79e4/">
            <a:extLst>
              <a:ext uri="{FF2B5EF4-FFF2-40B4-BE49-F238E27FC236}">
                <a16:creationId xmlns:a16="http://schemas.microsoft.com/office/drawing/2014/main" id="{6D4983EE-862F-4382-8DE0-B86C07BC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88" y="2370667"/>
            <a:ext cx="6685812" cy="44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лачко с текстом: прямоугольное 9">
            <a:extLst>
              <a:ext uri="{FF2B5EF4-FFF2-40B4-BE49-F238E27FC236}">
                <a16:creationId xmlns:a16="http://schemas.microsoft.com/office/drawing/2014/main" id="{F7314873-7986-4447-A928-D62FA80E015B}"/>
              </a:ext>
            </a:extLst>
          </p:cNvPr>
          <p:cNvSpPr/>
          <p:nvPr/>
        </p:nvSpPr>
        <p:spPr>
          <a:xfrm>
            <a:off x="1024496" y="3548761"/>
            <a:ext cx="4202260" cy="1542528"/>
          </a:xfrm>
          <a:prstGeom prst="wedgeRectCallout">
            <a:avLst>
              <a:gd name="adj1" fmla="val -21102"/>
              <a:gd name="adj2" fmla="val -692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Если пингвин существует, то он будет отражаться в окне</a:t>
            </a:r>
          </a:p>
        </p:txBody>
      </p:sp>
    </p:spTree>
    <p:extLst>
      <p:ext uri="{BB962C8B-B14F-4D97-AF65-F5344CB8AC3E}">
        <p14:creationId xmlns:p14="http://schemas.microsoft.com/office/powerpoint/2010/main" val="36926348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654A9-F313-48C5-823A-B88E4BBF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Следующая лекция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78F849-6CF5-4312-9CA4-40590BEFC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Дополнительный дистрибутив </a:t>
            </a:r>
            <a:r>
              <a:rPr lang="en-US" dirty="0"/>
              <a:t>Linux</a:t>
            </a:r>
            <a:endParaRPr lang="ru-RU" dirty="0"/>
          </a:p>
          <a:p>
            <a:r>
              <a:rPr lang="ru-RU" dirty="0"/>
              <a:t>Установка дистрибутива </a:t>
            </a:r>
            <a:r>
              <a:rPr lang="en-US" dirty="0"/>
              <a:t>Linux </a:t>
            </a:r>
            <a:r>
              <a:rPr lang="ru-RU" dirty="0"/>
              <a:t>на компьютер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B92CBD-8137-47A8-B71D-B2D480E8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D0D8932-CC2D-4CCF-B6A0-A9760C72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46" y="2109330"/>
            <a:ext cx="4813797" cy="33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68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C442634-9689-43D8-B56C-41DDA6CB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12</a:t>
            </a:fld>
            <a:endParaRPr lang="ru-RU"/>
          </a:p>
        </p:txBody>
      </p:sp>
      <p:pic>
        <p:nvPicPr>
          <p:cNvPr id="10" name="Picture 2" descr="https://upload.wikimedia.org/wikipedia/commons/7/7b/Richard_Stallman_-_F%C3%AAte_de_l%27Humanit%C3%A9_2014_-_010.jpg">
            <a:extLst>
              <a:ext uri="{FF2B5EF4-FFF2-40B4-BE49-F238E27FC236}">
                <a16:creationId xmlns:a16="http://schemas.microsoft.com/office/drawing/2014/main" id="{9077D219-C010-4443-9F5A-DC136AA4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9" y="786593"/>
            <a:ext cx="2819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04F71-25F2-43C8-AE8E-EB3A8CBCE1B7}"/>
              </a:ext>
            </a:extLst>
          </p:cNvPr>
          <p:cNvSpPr txBox="1"/>
          <p:nvPr/>
        </p:nvSpPr>
        <p:spPr>
          <a:xfrm>
            <a:off x="747889" y="5246005"/>
            <a:ext cx="6101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Ричард </a:t>
            </a:r>
            <a:r>
              <a:rPr lang="ru-RU" sz="2400" b="1" dirty="0" err="1"/>
              <a:t>Столлман</a:t>
            </a:r>
            <a:endParaRPr lang="ru-RU" sz="2400" b="1" dirty="0"/>
          </a:p>
        </p:txBody>
      </p:sp>
      <p:sp>
        <p:nvSpPr>
          <p:cNvPr id="13" name="Облачко с текстом: прямоугольное со скругленными углами 12">
            <a:extLst>
              <a:ext uri="{FF2B5EF4-FFF2-40B4-BE49-F238E27FC236}">
                <a16:creationId xmlns:a16="http://schemas.microsoft.com/office/drawing/2014/main" id="{02B25615-9F27-4F09-8648-6ABB0994E715}"/>
              </a:ext>
            </a:extLst>
          </p:cNvPr>
          <p:cNvSpPr/>
          <p:nvPr/>
        </p:nvSpPr>
        <p:spPr>
          <a:xfrm>
            <a:off x="4188178" y="1144412"/>
            <a:ext cx="6540917" cy="4229100"/>
          </a:xfrm>
          <a:prstGeom prst="wedgeRoundRectCallout">
            <a:avLst>
              <a:gd name="adj1" fmla="val -58573"/>
              <a:gd name="adj2" fmla="val -26590"/>
              <a:gd name="adj3" fmla="val 1666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</a:rPr>
              <a:t>UNIX</a:t>
            </a:r>
            <a:r>
              <a:rPr lang="ru-RU" sz="2400" dirty="0">
                <a:solidFill>
                  <a:sysClr val="windowText" lastClr="000000"/>
                </a:solidFill>
              </a:rPr>
              <a:t> – это целая </a:t>
            </a:r>
            <a:r>
              <a:rPr lang="ru-RU" sz="2400" b="1" dirty="0">
                <a:solidFill>
                  <a:sysClr val="windowText" lastClr="000000"/>
                </a:solidFill>
              </a:rPr>
              <a:t>операционная система</a:t>
            </a:r>
            <a:r>
              <a:rPr lang="ru-RU" sz="2400" dirty="0">
                <a:solidFill>
                  <a:sysClr val="windowText" lastClr="000000"/>
                </a:solidFill>
              </a:rPr>
              <a:t>, а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 – это лишь часть операционной системы </a:t>
            </a:r>
            <a:r>
              <a:rPr lang="en-US" sz="2400" b="1" dirty="0">
                <a:solidFill>
                  <a:srgbClr val="C00000"/>
                </a:solidFill>
              </a:rPr>
              <a:t>GNU</a:t>
            </a:r>
            <a:r>
              <a:rPr lang="ru-RU" sz="2400" b="1" dirty="0">
                <a:solidFill>
                  <a:srgbClr val="C00000"/>
                </a:solidFill>
              </a:rPr>
              <a:t>/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, </a:t>
            </a:r>
            <a:r>
              <a:rPr lang="ru-RU" sz="2400" b="1" dirty="0">
                <a:solidFill>
                  <a:sysClr val="windowText" lastClr="000000"/>
                </a:solidFill>
              </a:rPr>
              <a:t>называется операционная система </a:t>
            </a:r>
            <a:r>
              <a:rPr lang="en-US" sz="2400" b="1" dirty="0">
                <a:solidFill>
                  <a:srgbClr val="C00000"/>
                </a:solidFill>
              </a:rPr>
              <a:t>GNU</a:t>
            </a:r>
            <a:r>
              <a:rPr lang="ru-RU" sz="2400" b="1" dirty="0">
                <a:solidFill>
                  <a:sysClr val="windowText" lastClr="000000"/>
                </a:solidFill>
              </a:rPr>
              <a:t>, в которой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b="1" dirty="0">
                <a:solidFill>
                  <a:sysClr val="windowText" lastClr="000000"/>
                </a:solidFill>
              </a:rPr>
              <a:t> работает в качестве ядра</a:t>
            </a:r>
            <a:r>
              <a:rPr lang="ru-RU" sz="2400" dirty="0">
                <a:solidFill>
                  <a:sysClr val="windowText" lastClr="000000"/>
                </a:solidFill>
              </a:rPr>
              <a:t>. 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ru-RU" sz="2400" b="1" dirty="0">
                <a:solidFill>
                  <a:sysClr val="windowText" lastClr="000000"/>
                </a:solidFill>
              </a:rPr>
              <a:t>Ядро</a:t>
            </a:r>
            <a:r>
              <a:rPr lang="ru-RU" sz="2400" dirty="0">
                <a:solidFill>
                  <a:sysClr val="windowText" lastClr="000000"/>
                </a:solidFill>
              </a:rPr>
              <a:t> – это часть системы, занимающаяся </a:t>
            </a:r>
            <a:r>
              <a:rPr lang="ru-RU" sz="2400" b="1" dirty="0">
                <a:solidFill>
                  <a:sysClr val="windowText" lastClr="000000"/>
                </a:solidFill>
              </a:rPr>
              <a:t>выделение ресурсов машины </a:t>
            </a:r>
            <a:r>
              <a:rPr lang="ru-RU" sz="2400" dirty="0">
                <a:solidFill>
                  <a:sysClr val="windowText" lastClr="000000"/>
                </a:solidFill>
              </a:rPr>
              <a:t>под другие программы. Эта часть и есть сам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03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CEBC59B-CE82-4552-9EE6-138C61A5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4" descr="https://2ch.hk/s/src/2576994/15587391445271.jpg">
            <a:extLst>
              <a:ext uri="{FF2B5EF4-FFF2-40B4-BE49-F238E27FC236}">
                <a16:creationId xmlns:a16="http://schemas.microsoft.com/office/drawing/2014/main" id="{32CA96E4-2D4D-42E5-9174-D5C0380F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980" y="1853248"/>
            <a:ext cx="3136079" cy="470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335B6E77-4CB1-4B02-B12E-4C43F6D7B30A}"/>
              </a:ext>
            </a:extLst>
          </p:cNvPr>
          <p:cNvSpPr/>
          <p:nvPr/>
        </p:nvSpPr>
        <p:spPr>
          <a:xfrm>
            <a:off x="877289" y="925690"/>
            <a:ext cx="7278169" cy="5059292"/>
          </a:xfrm>
          <a:prstGeom prst="wedgeRoundRectCallout">
            <a:avLst>
              <a:gd name="adj1" fmla="val 58486"/>
              <a:gd name="adj2" fmla="val -25561"/>
              <a:gd name="adj3" fmla="val 1666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ysClr val="windowText" lastClr="000000"/>
                </a:solidFill>
              </a:rPr>
              <a:t>В 1992 году Л. </a:t>
            </a:r>
            <a:r>
              <a:rPr lang="ru-RU" sz="2400" dirty="0" err="1">
                <a:solidFill>
                  <a:sysClr val="windowText" lastClr="000000"/>
                </a:solidFill>
              </a:rPr>
              <a:t>Торвальдс</a:t>
            </a:r>
            <a:r>
              <a:rPr lang="ru-RU" sz="2400" dirty="0">
                <a:solidFill>
                  <a:sysClr val="windowText" lastClr="000000"/>
                </a:solidFill>
              </a:rPr>
              <a:t> сделал сове ядро,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, свободным программным обеспечением. 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ysClr val="windowText" lastClr="000000"/>
                </a:solidFill>
              </a:rPr>
              <a:t>Другие люди </a:t>
            </a:r>
            <a:r>
              <a:rPr lang="ru-RU" sz="2400" b="1" dirty="0">
                <a:solidFill>
                  <a:sysClr val="windowText" lastClr="000000"/>
                </a:solidFill>
              </a:rPr>
              <a:t>объединили</a:t>
            </a:r>
            <a:r>
              <a:rPr lang="ru-RU" sz="2400" dirty="0">
                <a:solidFill>
                  <a:sysClr val="windowText" lastClr="000000"/>
                </a:solidFill>
              </a:rPr>
              <a:t> </a:t>
            </a:r>
            <a:r>
              <a:rPr lang="en-US" sz="2400" b="1" dirty="0">
                <a:solidFill>
                  <a:sysClr val="windowText" lastClr="000000"/>
                </a:solidFill>
              </a:rPr>
              <a:t>GNU</a:t>
            </a:r>
            <a:r>
              <a:rPr lang="ru-RU" sz="2400" dirty="0">
                <a:solidFill>
                  <a:sysClr val="windowText" lastClr="000000"/>
                </a:solidFill>
              </a:rPr>
              <a:t> и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, создав первую полностью </a:t>
            </a:r>
            <a:r>
              <a:rPr lang="ru-RU" sz="2400" b="1" dirty="0">
                <a:solidFill>
                  <a:sysClr val="windowText" lastClr="000000"/>
                </a:solidFill>
              </a:rPr>
              <a:t>свободную операционную систему</a:t>
            </a:r>
            <a:r>
              <a:rPr lang="ru-RU" sz="2400" dirty="0">
                <a:solidFill>
                  <a:sysClr val="windowText" lastClr="000000"/>
                </a:solidFill>
              </a:rPr>
              <a:t>. 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ysClr val="windowText" lastClr="000000"/>
                </a:solidFill>
              </a:rPr>
              <a:t>Сегодня </a:t>
            </a:r>
            <a:r>
              <a:rPr lang="en-US" sz="2400" b="1" dirty="0">
                <a:solidFill>
                  <a:sysClr val="windowText" lastClr="000000"/>
                </a:solidFill>
              </a:rPr>
              <a:t>GNU</a:t>
            </a:r>
            <a:r>
              <a:rPr lang="ru-RU" sz="2400" dirty="0">
                <a:solidFill>
                  <a:sysClr val="windowText" lastClr="000000"/>
                </a:solidFill>
              </a:rPr>
              <a:t> может работать с разными ядрами. Кроме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, можно использовать наше ядро </a:t>
            </a:r>
            <a:r>
              <a:rPr lang="en-US" sz="2400" b="1" dirty="0">
                <a:solidFill>
                  <a:srgbClr val="0070C0"/>
                </a:solidFill>
              </a:rPr>
              <a:t>GNU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Hurd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  <a:r>
              <a:rPr lang="ru-RU" sz="2400" dirty="0">
                <a:solidFill>
                  <a:sysClr val="windowText" lastClr="000000"/>
                </a:solidFill>
              </a:rPr>
              <a:t>и ядро </a:t>
            </a:r>
            <a:r>
              <a:rPr lang="en-US" sz="2400" b="1" dirty="0">
                <a:solidFill>
                  <a:srgbClr val="0070C0"/>
                </a:solidFill>
              </a:rPr>
              <a:t>NetBSD</a:t>
            </a:r>
            <a:r>
              <a:rPr lang="ru-RU" sz="2400" dirty="0">
                <a:solidFill>
                  <a:sysClr val="windowText" lastClr="000000"/>
                </a:solidFill>
              </a:rPr>
              <a:t>. 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ysClr val="windowText" lastClr="000000"/>
                </a:solidFill>
              </a:rPr>
              <a:t>В основном, это одна и та же систем, какое бы ядро мы не использовали.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0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CEDC1A-1AF8-40AB-8E7F-0DA8E21B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14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C9ABB7-361B-411D-949F-F2D3478C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986"/>
            <a:ext cx="5475934" cy="307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0130E8AA-9F8E-4B5B-ABD3-12D47C4B19E8}"/>
              </a:ext>
            </a:extLst>
          </p:cNvPr>
          <p:cNvSpPr/>
          <p:nvPr/>
        </p:nvSpPr>
        <p:spPr>
          <a:xfrm>
            <a:off x="5700889" y="3025422"/>
            <a:ext cx="5912134" cy="2428982"/>
          </a:xfrm>
          <a:prstGeom prst="wedgeRoundRectCallout">
            <a:avLst>
              <a:gd name="adj1" fmla="val -69660"/>
              <a:gd name="adj2" fmla="val 3762"/>
              <a:gd name="adj3" fmla="val 1666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ysClr val="windowText" lastClr="000000"/>
                </a:solidFill>
              </a:rPr>
              <a:t>… сам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 здесь ужен не важен: система </a:t>
            </a:r>
            <a:r>
              <a:rPr lang="en-US" sz="2400" b="1" dirty="0">
                <a:solidFill>
                  <a:sysClr val="windowText" lastClr="000000"/>
                </a:solidFill>
              </a:rPr>
              <a:t>GNU</a:t>
            </a:r>
            <a:r>
              <a:rPr lang="ru-RU" sz="2400" dirty="0">
                <a:solidFill>
                  <a:sysClr val="windowText" lastClr="000000"/>
                </a:solidFill>
              </a:rPr>
              <a:t> стала популярна в сочетании с ядром </a:t>
            </a:r>
            <a:r>
              <a:rPr lang="en-US" sz="2400" b="1" dirty="0">
                <a:solidFill>
                  <a:srgbClr val="C00000"/>
                </a:solidFill>
              </a:rPr>
              <a:t>Linux</a:t>
            </a:r>
            <a:r>
              <a:rPr lang="ru-RU" sz="2400" dirty="0">
                <a:solidFill>
                  <a:sysClr val="windowText" lastClr="000000"/>
                </a:solidFill>
              </a:rPr>
              <a:t>, но сегодня она работает еще с двумя ядрами </a:t>
            </a:r>
            <a:r>
              <a:rPr lang="en-US" sz="2400" b="1" dirty="0">
                <a:solidFill>
                  <a:sysClr val="windowText" lastClr="000000"/>
                </a:solidFill>
              </a:rPr>
              <a:t>BSD</a:t>
            </a:r>
            <a:r>
              <a:rPr lang="ru-RU" sz="2400" dirty="0">
                <a:solidFill>
                  <a:sysClr val="windowText" lastClr="000000"/>
                </a:solidFill>
              </a:rPr>
              <a:t> и ядром </a:t>
            </a:r>
            <a:r>
              <a:rPr lang="en-US" sz="2400" b="1" dirty="0">
                <a:solidFill>
                  <a:sysClr val="windowText" lastClr="000000"/>
                </a:solidFill>
              </a:rPr>
              <a:t>GNU</a:t>
            </a:r>
            <a:r>
              <a:rPr lang="ru-RU" sz="24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40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5DFBA5-FAEC-4012-B051-41469867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15</a:t>
            </a:fld>
            <a:endParaRPr lang="ru-RU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05D898A-C00A-4382-97BC-149A0D00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37" y="2192488"/>
            <a:ext cx="1658032" cy="13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87478B-E86A-4F7D-865E-7D8A77E5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825" y="3106515"/>
            <a:ext cx="3732257" cy="26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CB4B73C-82EF-4719-86F5-B65F28C2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990" y="3587665"/>
            <a:ext cx="1267654" cy="10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5D75AC-A278-4F65-BC99-B00597976785}"/>
              </a:ext>
            </a:extLst>
          </p:cNvPr>
          <p:cNvSpPr/>
          <p:nvPr/>
        </p:nvSpPr>
        <p:spPr>
          <a:xfrm>
            <a:off x="4531496" y="1417022"/>
            <a:ext cx="6767838" cy="43412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77C96C4-90DF-4BAB-869C-BCAAA9E01783}"/>
              </a:ext>
            </a:extLst>
          </p:cNvPr>
          <p:cNvGrpSpPr/>
          <p:nvPr/>
        </p:nvGrpSpPr>
        <p:grpSpPr>
          <a:xfrm>
            <a:off x="5050418" y="1803384"/>
            <a:ext cx="5816028" cy="1496610"/>
            <a:chOff x="2685598" y="1622934"/>
            <a:chExt cx="5442401" cy="138392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E6883579-9153-4ED9-87DA-7FA5F60F68D2}"/>
                </a:ext>
              </a:extLst>
            </p:cNvPr>
            <p:cNvSpPr/>
            <p:nvPr/>
          </p:nvSpPr>
          <p:spPr>
            <a:xfrm>
              <a:off x="2685598" y="1622934"/>
              <a:ext cx="5442401" cy="1383926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u="sng"/>
            </a:p>
          </p:txBody>
        </p: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BE274BEB-291E-4E68-843F-06A9146BC7B2}"/>
                </a:ext>
              </a:extLst>
            </p:cNvPr>
            <p:cNvGrpSpPr/>
            <p:nvPr/>
          </p:nvGrpSpPr>
          <p:grpSpPr>
            <a:xfrm>
              <a:off x="3045042" y="1725368"/>
              <a:ext cx="4912683" cy="1179058"/>
              <a:chOff x="3163860" y="1613100"/>
              <a:chExt cx="4912683" cy="1179058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C9AB6701-3F0A-491D-BE73-3B87B3E93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0555" y="1613101"/>
                <a:ext cx="1178149" cy="1179057"/>
              </a:xfrm>
              <a:prstGeom prst="rect">
                <a:avLst/>
              </a:prstGeom>
            </p:spPr>
          </p:pic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D3331DD2-ACB2-418C-9179-A34733B6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66" y="1618562"/>
                <a:ext cx="1167235" cy="1168135"/>
              </a:xfrm>
              <a:prstGeom prst="rect">
                <a:avLst/>
              </a:prstGeom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8D4E5C5B-E139-48AA-8E5F-C7EF87953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860" y="1654089"/>
                <a:ext cx="1096235" cy="1097080"/>
              </a:xfrm>
              <a:prstGeom prst="rect">
                <a:avLst/>
              </a:prstGeom>
            </p:spPr>
          </p:pic>
          <p:pic>
            <p:nvPicPr>
              <p:cNvPr id="19" name="Picture 8" descr="http://baikalspeczapchast.ru/thumb/2/ADZMoQMahMxATP7RoSSapQ/r/d/tech_large.png">
                <a:extLst>
                  <a:ext uri="{FF2B5EF4-FFF2-40B4-BE49-F238E27FC236}">
                    <a16:creationId xmlns:a16="http://schemas.microsoft.com/office/drawing/2014/main" id="{CA54E703-38BE-45F3-BA81-90460AE75F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9618" y="1613100"/>
                <a:ext cx="1356925" cy="1179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Облачко с текстом: прямоугольное со скругленными углами 11">
            <a:extLst>
              <a:ext uri="{FF2B5EF4-FFF2-40B4-BE49-F238E27FC236}">
                <a16:creationId xmlns:a16="http://schemas.microsoft.com/office/drawing/2014/main" id="{A4E6A950-5AD1-43F9-A2BA-45899D89385E}"/>
              </a:ext>
            </a:extLst>
          </p:cNvPr>
          <p:cNvSpPr/>
          <p:nvPr/>
        </p:nvSpPr>
        <p:spPr>
          <a:xfrm>
            <a:off x="5259520" y="4549952"/>
            <a:ext cx="3070263" cy="767831"/>
          </a:xfrm>
          <a:prstGeom prst="wedgeRoundRectCallout">
            <a:avLst>
              <a:gd name="adj1" fmla="val 67828"/>
              <a:gd name="adj2" fmla="val -48923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Ядро системы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CA25521-4175-44BC-81D5-2EA9F15A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22" y="4058715"/>
            <a:ext cx="1267654" cy="12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Выноска: линия 19">
            <a:extLst>
              <a:ext uri="{FF2B5EF4-FFF2-40B4-BE49-F238E27FC236}">
                <a16:creationId xmlns:a16="http://schemas.microsoft.com/office/drawing/2014/main" id="{CB28935D-2669-4772-92B8-49395F278C82}"/>
              </a:ext>
            </a:extLst>
          </p:cNvPr>
          <p:cNvSpPr/>
          <p:nvPr/>
        </p:nvSpPr>
        <p:spPr>
          <a:xfrm>
            <a:off x="1267433" y="4659557"/>
            <a:ext cx="3035616" cy="869243"/>
          </a:xfrm>
          <a:prstGeom prst="borderCallout1">
            <a:avLst>
              <a:gd name="adj1" fmla="val -2768"/>
              <a:gd name="adj2" fmla="val 73606"/>
              <a:gd name="adj3" fmla="val -65364"/>
              <a:gd name="adj4" fmla="val 108660"/>
            </a:avLst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Операционная система 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D4D8DEC5-215E-456E-9FBE-CF9B0949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71" y="2183405"/>
            <a:ext cx="1405178" cy="13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F456111C-76D2-4D78-81C2-B12E44420037}"/>
              </a:ext>
            </a:extLst>
          </p:cNvPr>
          <p:cNvSpPr/>
          <p:nvPr/>
        </p:nvSpPr>
        <p:spPr>
          <a:xfrm>
            <a:off x="1368326" y="1039654"/>
            <a:ext cx="3035617" cy="1049235"/>
          </a:xfrm>
          <a:prstGeom prst="wedgeRoundRectCallout">
            <a:avLst>
              <a:gd name="adj1" fmla="val 74522"/>
              <a:gd name="adj2" fmla="val 4566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Системные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4506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1305333-6225-4111-B5E9-26EDC8A6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16</a:t>
            </a:fld>
            <a:endParaRPr lang="ru-RU"/>
          </a:p>
        </p:txBody>
      </p:sp>
      <p:pic>
        <p:nvPicPr>
          <p:cNvPr id="3" name="Picture 2" descr="https://www.staffcop.ru/images/screenshots/sce41/penguin.png">
            <a:extLst>
              <a:ext uri="{FF2B5EF4-FFF2-40B4-BE49-F238E27FC236}">
                <a16:creationId xmlns:a16="http://schemas.microsoft.com/office/drawing/2014/main" id="{BC888174-BC72-4993-9E3B-23BD573D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3" y="925689"/>
            <a:ext cx="6694913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81C2F66-CA4F-447F-91C0-6A9941074E51}"/>
              </a:ext>
            </a:extLst>
          </p:cNvPr>
          <p:cNvSpPr/>
          <p:nvPr/>
        </p:nvSpPr>
        <p:spPr>
          <a:xfrm>
            <a:off x="6660444" y="3567290"/>
            <a:ext cx="4656969" cy="1816568"/>
          </a:xfrm>
          <a:prstGeom prst="wedgeEllipseCallout">
            <a:avLst>
              <a:gd name="adj1" fmla="val -61742"/>
              <a:gd name="adj2" fmla="val -184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Правильно – </a:t>
            </a:r>
            <a:r>
              <a:rPr lang="en-US" sz="3200" b="1" dirty="0"/>
              <a:t>GNU</a:t>
            </a:r>
            <a:r>
              <a:rPr lang="en-US" sz="3200" b="1"/>
              <a:t>/LINUX</a:t>
            </a:r>
            <a:r>
              <a:rPr lang="ru-RU" sz="3200" b="1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1853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AC8DB9-E467-4043-882C-AC3015F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17</a:t>
            </a:fld>
            <a:endParaRPr lang="ru-RU"/>
          </a:p>
        </p:txBody>
      </p:sp>
      <p:pic>
        <p:nvPicPr>
          <p:cNvPr id="3" name="Picture 2" descr="Фундаментальная архитектура операционной системы GNU/Linux">
            <a:extLst>
              <a:ext uri="{FF2B5EF4-FFF2-40B4-BE49-F238E27FC236}">
                <a16:creationId xmlns:a16="http://schemas.microsoft.com/office/drawing/2014/main" id="{539BD138-50D7-4D92-A5E7-377872B3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78" y="640986"/>
            <a:ext cx="8279406" cy="59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staffcop.ru/images/screenshots/sce41/penguin.png">
            <a:extLst>
              <a:ext uri="{FF2B5EF4-FFF2-40B4-BE49-F238E27FC236}">
                <a16:creationId xmlns:a16="http://schemas.microsoft.com/office/drawing/2014/main" id="{8C22B14D-823F-4E73-8190-DB0222CB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2517423"/>
            <a:ext cx="2363038" cy="20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7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95B8CC-4ECB-4119-ACBC-FAEAD99C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0D691-5A5E-4D91-80AE-AD48FDD2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05286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C9F63-2932-4E55-9BBE-218543C2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85" y="619124"/>
            <a:ext cx="7416904" cy="6077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B9F3-3BBD-486E-A4B5-B939F2BEE860}"/>
              </a:ext>
            </a:extLst>
          </p:cNvPr>
          <p:cNvSpPr txBox="1"/>
          <p:nvPr/>
        </p:nvSpPr>
        <p:spPr>
          <a:xfrm>
            <a:off x="2562578" y="4899378"/>
            <a:ext cx="100219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 dirty="0" err="1"/>
              <a:t>Стр</a:t>
            </a:r>
            <a:r>
              <a:rPr lang="ru-RU" dirty="0"/>
              <a:t>  80</a:t>
            </a:r>
          </a:p>
        </p:txBody>
      </p:sp>
    </p:spTree>
    <p:extLst>
      <p:ext uri="{BB962C8B-B14F-4D97-AF65-F5344CB8AC3E}">
        <p14:creationId xmlns:p14="http://schemas.microsoft.com/office/powerpoint/2010/main" val="195185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AAC3D2-F8BB-4370-B539-12EFE586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19</a:t>
            </a:fld>
            <a:endParaRPr lang="ru-RU"/>
          </a:p>
        </p:txBody>
      </p:sp>
      <p:pic>
        <p:nvPicPr>
          <p:cNvPr id="3" name="Picture 2" descr="Картинки по запросу дистрибутив линукс разновидности">
            <a:extLst>
              <a:ext uri="{FF2B5EF4-FFF2-40B4-BE49-F238E27FC236}">
                <a16:creationId xmlns:a16="http://schemas.microsoft.com/office/drawing/2014/main" id="{D3247E66-2DDB-4C9E-80CD-F825F3B2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1" y="1664695"/>
            <a:ext cx="12212622" cy="48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1A8A-E71A-4178-B575-5D189AC193BF}"/>
              </a:ext>
            </a:extLst>
          </p:cNvPr>
          <p:cNvSpPr txBox="1"/>
          <p:nvPr/>
        </p:nvSpPr>
        <p:spPr>
          <a:xfrm>
            <a:off x="764822" y="923208"/>
            <a:ext cx="90678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sz="2400" dirty="0"/>
              <a:t>Когда говорят </a:t>
            </a:r>
            <a:r>
              <a:rPr lang="ru-RU" sz="2400" b="1" dirty="0"/>
              <a:t>Linux</a:t>
            </a:r>
            <a:r>
              <a:rPr lang="ru-RU" sz="2400" i="1" dirty="0"/>
              <a:t>, </a:t>
            </a:r>
            <a:r>
              <a:rPr lang="ru-RU" sz="2400" dirty="0"/>
              <a:t>чаще всего ссылаются на</a:t>
            </a:r>
            <a:r>
              <a:rPr lang="ru-RU" sz="2400" i="1" dirty="0"/>
              <a:t> </a:t>
            </a:r>
            <a:r>
              <a:rPr lang="ru-RU" sz="2400" b="1" i="1" dirty="0">
                <a:solidFill>
                  <a:srgbClr val="C00000"/>
                </a:solidFill>
              </a:rPr>
              <a:t>любую операционную систему, </a:t>
            </a:r>
            <a:r>
              <a:rPr lang="ru-RU" sz="2400" dirty="0"/>
              <a:t>основанную</a:t>
            </a:r>
            <a:r>
              <a:rPr lang="ru-RU" sz="2400" b="1" i="1" dirty="0">
                <a:solidFill>
                  <a:srgbClr val="C00000"/>
                </a:solidFill>
              </a:rPr>
              <a:t> </a:t>
            </a:r>
            <a:r>
              <a:rPr lang="ru-RU" sz="2400" dirty="0"/>
              <a:t>на</a:t>
            </a:r>
            <a:r>
              <a:rPr lang="ru-RU" sz="2400" b="1" i="1" dirty="0">
                <a:solidFill>
                  <a:srgbClr val="C00000"/>
                </a:solidFill>
              </a:rPr>
              <a:t> ядре Linux</a:t>
            </a:r>
            <a:r>
              <a:rPr lang="ru-RU" sz="2400" dirty="0"/>
              <a:t> (</a:t>
            </a:r>
            <a:r>
              <a:rPr lang="ru-RU" sz="2400" i="1" dirty="0"/>
              <a:t>Ubuntu,</a:t>
            </a:r>
            <a:r>
              <a:rPr lang="ru-RU" sz="2400" dirty="0"/>
              <a:t> </a:t>
            </a:r>
            <a:r>
              <a:rPr lang="ru-RU" sz="2400" i="1" dirty="0" err="1"/>
              <a:t>Fedora</a:t>
            </a:r>
            <a:r>
              <a:rPr lang="ru-RU" sz="2400" i="1" dirty="0"/>
              <a:t> </a:t>
            </a:r>
            <a:r>
              <a:rPr lang="ru-RU" sz="2400" dirty="0"/>
              <a:t>и сотни других).</a:t>
            </a:r>
          </a:p>
        </p:txBody>
      </p:sp>
    </p:spTree>
    <p:extLst>
      <p:ext uri="{BB962C8B-B14F-4D97-AF65-F5344CB8AC3E}">
        <p14:creationId xmlns:p14="http://schemas.microsoft.com/office/powerpoint/2010/main" val="83923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5B597D-3528-4611-BA7F-04E75FA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</a:t>
            </a:fld>
            <a:endParaRPr lang="ru-RU"/>
          </a:p>
        </p:txBody>
      </p:sp>
      <p:pic>
        <p:nvPicPr>
          <p:cNvPr id="3" name="Picture 4" descr="https://img.tsn.ua/cached/1533907727/tsn-5c161a41b1f154cd63aedacab6e94568/thumbs/1340x530/bf/ad/04b67b970e94ab45b6e78edadb3badbf.jpeg">
            <a:extLst>
              <a:ext uri="{FF2B5EF4-FFF2-40B4-BE49-F238E27FC236}">
                <a16:creationId xmlns:a16="http://schemas.microsoft.com/office/drawing/2014/main" id="{A9C17629-ACA7-450E-8DC1-2E86897B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967"/>
            <a:ext cx="12192000" cy="48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Картинки по запросу разновидности линукс">
            <a:extLst>
              <a:ext uri="{FF2B5EF4-FFF2-40B4-BE49-F238E27FC236}">
                <a16:creationId xmlns:a16="http://schemas.microsoft.com/office/drawing/2014/main" id="{2C30F08A-3478-44C1-BCC0-0AA5B339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52" y="2496427"/>
            <a:ext cx="2485594" cy="22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Картинки по запросу операционные системы">
            <a:extLst>
              <a:ext uri="{FF2B5EF4-FFF2-40B4-BE49-F238E27FC236}">
                <a16:creationId xmlns:a16="http://schemas.microsoft.com/office/drawing/2014/main" id="{BE84C679-8F17-4A66-BB93-2569973CAE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39" y="2422028"/>
            <a:ext cx="2485594" cy="228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Похожее изображение">
            <a:extLst>
              <a:ext uri="{FF2B5EF4-FFF2-40B4-BE49-F238E27FC236}">
                <a16:creationId xmlns:a16="http://schemas.microsoft.com/office/drawing/2014/main" id="{E57D5FC3-AC92-4F16-AB69-B4CC4152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98" y="2796977"/>
            <a:ext cx="4349275" cy="191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325D8-B87F-4E02-B8FF-2CFBE13E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Экосистема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350997-56D4-4A2E-A4B7-B56AD63D2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20</a:t>
            </a:fld>
            <a:endParaRPr lang="ru-RU"/>
          </a:p>
        </p:txBody>
      </p:sp>
      <p:sp>
        <p:nvSpPr>
          <p:cNvPr id="4" name="Пузырек для мыслей: облако 3">
            <a:extLst>
              <a:ext uri="{FF2B5EF4-FFF2-40B4-BE49-F238E27FC236}">
                <a16:creationId xmlns:a16="http://schemas.microsoft.com/office/drawing/2014/main" id="{A14B1139-44B4-4DE7-972F-C43419378470}"/>
              </a:ext>
            </a:extLst>
          </p:cNvPr>
          <p:cNvSpPr/>
          <p:nvPr/>
        </p:nvSpPr>
        <p:spPr>
          <a:xfrm>
            <a:off x="1004711" y="1822015"/>
            <a:ext cx="4927196" cy="1794933"/>
          </a:xfrm>
          <a:prstGeom prst="cloudCallout">
            <a:avLst>
              <a:gd name="adj1" fmla="val -18256"/>
              <a:gd name="adj2" fmla="val 7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Почему говорят  </a:t>
            </a:r>
            <a:br>
              <a:rPr lang="ru-RU" sz="2800" dirty="0"/>
            </a:br>
            <a:r>
              <a:rPr lang="ru-RU" sz="2800" dirty="0"/>
              <a:t>«</a:t>
            </a:r>
            <a:r>
              <a:rPr lang="en-US" sz="2800" b="1" dirty="0"/>
              <a:t>Linux</a:t>
            </a:r>
            <a:r>
              <a:rPr lang="ru-RU" sz="2800" dirty="0"/>
              <a:t>»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5015-670F-45F8-933C-AE03CC47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5" y="4176958"/>
            <a:ext cx="1550462" cy="15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6104F-4DB3-43DA-B3F1-152AD99054E4}"/>
              </a:ext>
            </a:extLst>
          </p:cNvPr>
          <p:cNvSpPr txBox="1"/>
          <p:nvPr/>
        </p:nvSpPr>
        <p:spPr>
          <a:xfrm>
            <a:off x="5931907" y="2211649"/>
            <a:ext cx="5401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2000" dirty="0"/>
              <a:t>На рынке ОС чаще предпочитают название из одного слова, </a:t>
            </a:r>
            <a:br>
              <a:rPr lang="en-US" sz="2000" dirty="0"/>
            </a:br>
            <a:r>
              <a:rPr lang="ru-RU" sz="2000" dirty="0"/>
              <a:t>(например, </a:t>
            </a:r>
            <a:r>
              <a:rPr lang="en-US" sz="2000" dirty="0"/>
              <a:t>Windows</a:t>
            </a:r>
            <a:r>
              <a:rPr lang="ru-RU" sz="2000" dirty="0"/>
              <a:t>). 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C5A29-789C-48F5-B4E0-BB5B0284D365}"/>
              </a:ext>
            </a:extLst>
          </p:cNvPr>
          <p:cNvSpPr txBox="1"/>
          <p:nvPr/>
        </p:nvSpPr>
        <p:spPr>
          <a:xfrm>
            <a:off x="3922318" y="3909834"/>
            <a:ext cx="7596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ru-RU" sz="2000" dirty="0"/>
              <a:t>Под «</a:t>
            </a:r>
            <a:r>
              <a:rPr lang="en-US" sz="2000" dirty="0"/>
              <a:t>Linux</a:t>
            </a:r>
            <a:r>
              <a:rPr lang="ru-RU" sz="2000" dirty="0"/>
              <a:t>» подразумевается ядро и все остальное бесплатное и открытое ПО.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64873-5C22-445D-A6D0-CD3CCACEE0BE}"/>
              </a:ext>
            </a:extLst>
          </p:cNvPr>
          <p:cNvSpPr txBox="1"/>
          <p:nvPr/>
        </p:nvSpPr>
        <p:spPr>
          <a:xfrm>
            <a:off x="2868903" y="5069409"/>
            <a:ext cx="8649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Linux</a:t>
            </a:r>
            <a:r>
              <a:rPr lang="ru-RU" sz="2400" dirty="0"/>
              <a:t> – это </a:t>
            </a:r>
            <a:r>
              <a:rPr lang="ru-RU" sz="2400" b="1" dirty="0"/>
              <a:t>экосистема</a:t>
            </a:r>
            <a:r>
              <a:rPr lang="ru-RU" sz="2400" dirty="0"/>
              <a:t>, а не только компоненты </a:t>
            </a:r>
            <a:r>
              <a:rPr lang="en-US" sz="2400" dirty="0"/>
              <a:t>GNU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BB061AC-DDB5-421D-B81B-DABC6DB1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21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4F125-93F8-41CD-9674-A614BF222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13" y="821561"/>
            <a:ext cx="5706076" cy="57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15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D32A6-A16D-48F5-82AD-0132648F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и зачем разрабатывает Linux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A4B8A-E852-4B81-B6E4-3B04F8792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Сообщества разработчиков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80D19F-6121-4F6D-B7B2-94142823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11829906-419F-4FC4-8379-942BFB59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3" y="4347647"/>
            <a:ext cx="4292151" cy="17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1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CCA5F-69BB-47A7-B4AB-1F2D9676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Кто и зачем разрабатывает </a:t>
            </a:r>
            <a:r>
              <a:rPr lang="ru-RU" b="1" dirty="0" err="1"/>
              <a:t>Linux</a:t>
            </a:r>
            <a:r>
              <a:rPr lang="ru-RU" b="1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D307DC-43C1-4EC0-B0FD-C56998CE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885A8-D763-41C1-8047-F64B8BC8D5FF}"/>
              </a:ext>
            </a:extLst>
          </p:cNvPr>
          <p:cNvSpPr txBox="1"/>
          <p:nvPr/>
        </p:nvSpPr>
        <p:spPr>
          <a:xfrm>
            <a:off x="1130270" y="1700812"/>
            <a:ext cx="878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https://www.cnews.ru/news/top/kto_i_zachem_razrabatyvaet_linux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FF6037-3528-40E4-BF9C-07EB6EB9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2202039"/>
            <a:ext cx="8058150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5BF05-D7FA-4A04-A376-4CDF201C7CD0}"/>
              </a:ext>
            </a:extLst>
          </p:cNvPr>
          <p:cNvSpPr txBox="1"/>
          <p:nvPr/>
        </p:nvSpPr>
        <p:spPr>
          <a:xfrm>
            <a:off x="1132494" y="3076782"/>
            <a:ext cx="95988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</a:pP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Свыше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Open Sans"/>
              </a:rPr>
              <a:t>85%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 изменений в ядро </a:t>
            </a:r>
            <a:r>
              <a:rPr lang="ru-RU" sz="2400" b="1" i="0" dirty="0" err="1">
                <a:solidFill>
                  <a:srgbClr val="0070C0"/>
                </a:solidFill>
                <a:effectLst/>
                <a:latin typeface="Open Sans"/>
              </a:rPr>
              <a:t>Linux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 вносится крупными ИТ-компаниями, такими, как </a:t>
            </a:r>
            <a:r>
              <a:rPr lang="ru-RU" sz="2400" b="1" i="0" dirty="0" err="1">
                <a:solidFill>
                  <a:srgbClr val="FF0000"/>
                </a:solidFill>
                <a:effectLst/>
                <a:latin typeface="Open Sans"/>
              </a:rPr>
              <a:t>Red</a:t>
            </a:r>
            <a:r>
              <a:rPr lang="ru-RU" sz="2400" b="1" i="0" dirty="0">
                <a:solidFill>
                  <a:srgbClr val="FF0000"/>
                </a:solidFill>
                <a:effectLst/>
                <a:latin typeface="Open Sans"/>
              </a:rPr>
              <a:t> </a:t>
            </a:r>
            <a:r>
              <a:rPr lang="ru-RU" sz="2400" b="1" i="0" dirty="0" err="1">
                <a:solidFill>
                  <a:srgbClr val="FF0000"/>
                </a:solidFill>
                <a:effectLst/>
                <a:latin typeface="Open Sans"/>
              </a:rPr>
              <a:t>Hat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ru-RU" sz="2400" b="1" i="0" dirty="0" err="1">
                <a:solidFill>
                  <a:srgbClr val="000000"/>
                </a:solidFill>
                <a:effectLst/>
                <a:latin typeface="Open Sans"/>
              </a:rPr>
              <a:t>Novell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ru-RU" sz="2400" b="1" i="0" dirty="0">
                <a:solidFill>
                  <a:srgbClr val="002060"/>
                </a:solidFill>
                <a:effectLst/>
                <a:latin typeface="Open Sans"/>
              </a:rPr>
              <a:t>IBM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ru-RU" sz="2400" b="1" i="0" dirty="0" err="1">
                <a:solidFill>
                  <a:srgbClr val="002060"/>
                </a:solidFill>
                <a:effectLst/>
                <a:latin typeface="Open Sans"/>
              </a:rPr>
              <a:t>Intel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 и другими. </a:t>
            </a:r>
          </a:p>
          <a:p>
            <a:pPr>
              <a:spcAft>
                <a:spcPts val="2400"/>
              </a:spcAft>
            </a:pP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Лишь </a:t>
            </a:r>
            <a:r>
              <a:rPr lang="ru-RU" sz="2400" b="1" i="0" dirty="0">
                <a:solidFill>
                  <a:srgbClr val="C00000"/>
                </a:solidFill>
                <a:effectLst/>
                <a:latin typeface="Open Sans"/>
              </a:rPr>
              <a:t>13,9%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программистов занимаются разработкой ядра исключительно в качестве хобби. </a:t>
            </a:r>
            <a:endParaRPr lang="ru-RU" sz="2400" dirty="0"/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2E33D0D7-A8FD-4452-BB05-BE4B83882EA6}"/>
              </a:ext>
            </a:extLst>
          </p:cNvPr>
          <p:cNvSpPr/>
          <p:nvPr/>
        </p:nvSpPr>
        <p:spPr>
          <a:xfrm>
            <a:off x="6310490" y="5380058"/>
            <a:ext cx="4831644" cy="1049236"/>
          </a:xfrm>
          <a:prstGeom prst="wedgeRoundRectCallout">
            <a:avLst>
              <a:gd name="adj1" fmla="val 8242"/>
              <a:gd name="adj2" fmla="val -760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0000"/>
                </a:solidFill>
                <a:latin typeface="Open Sans"/>
              </a:rPr>
              <a:t>Т</a:t>
            </a:r>
            <a:r>
              <a:rPr lang="ru-RU" sz="1800" b="1" i="0" dirty="0">
                <a:solidFill>
                  <a:srgbClr val="000000"/>
                </a:solidFill>
                <a:effectLst/>
                <a:latin typeface="Open Sans"/>
              </a:rPr>
              <a:t>аковы результаты исследования, выполненного по заказу </a:t>
            </a:r>
            <a:br>
              <a:rPr lang="ru-RU" sz="1800" b="1" i="0" dirty="0">
                <a:solidFill>
                  <a:srgbClr val="000000"/>
                </a:solidFill>
                <a:effectLst/>
                <a:latin typeface="Open Sans"/>
              </a:rPr>
            </a:br>
            <a:r>
              <a:rPr lang="ru-RU" sz="1800" b="1" i="0" dirty="0" err="1">
                <a:solidFill>
                  <a:srgbClr val="0070C0"/>
                </a:solidFill>
                <a:effectLst/>
                <a:latin typeface="Open Sans"/>
              </a:rPr>
              <a:t>The</a:t>
            </a:r>
            <a:r>
              <a:rPr lang="ru-RU" sz="1800" b="1" i="0" dirty="0">
                <a:solidFill>
                  <a:srgbClr val="0070C0"/>
                </a:solidFill>
                <a:effectLst/>
                <a:latin typeface="Open Sans"/>
              </a:rPr>
              <a:t> </a:t>
            </a:r>
            <a:r>
              <a:rPr lang="ru-RU" sz="1800" b="1" i="0" dirty="0" err="1">
                <a:solidFill>
                  <a:srgbClr val="0070C0"/>
                </a:solidFill>
                <a:effectLst/>
                <a:latin typeface="Open Sans"/>
              </a:rPr>
              <a:t>Linux</a:t>
            </a:r>
            <a:r>
              <a:rPr lang="ru-RU" sz="1800" b="1" i="0" dirty="0">
                <a:solidFill>
                  <a:srgbClr val="0070C0"/>
                </a:solidFill>
                <a:effectLst/>
                <a:latin typeface="Open Sans"/>
              </a:rPr>
              <a:t> </a:t>
            </a:r>
            <a:r>
              <a:rPr lang="ru-RU" sz="1800" b="1" i="0" dirty="0" err="1">
                <a:solidFill>
                  <a:srgbClr val="0070C0"/>
                </a:solidFill>
                <a:effectLst/>
                <a:latin typeface="Open Sans"/>
              </a:rPr>
              <a:t>Foundation</a:t>
            </a:r>
            <a:r>
              <a:rPr lang="ru-RU" sz="1800" b="1" i="0" dirty="0">
                <a:solidFill>
                  <a:srgbClr val="0070C0"/>
                </a:solidFill>
                <a:effectLst/>
                <a:latin typeface="Open Sans"/>
              </a:rPr>
              <a:t> </a:t>
            </a:r>
            <a:r>
              <a:rPr lang="ru-RU" sz="1800" b="1" i="0" dirty="0">
                <a:solidFill>
                  <a:srgbClr val="000000"/>
                </a:solidFill>
                <a:effectLst/>
                <a:latin typeface="Open Sans"/>
              </a:rPr>
              <a:t>(LF).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37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675FEA-3E6E-4A7F-9DF2-23ADB92D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4E2AA-13D3-4DF0-8807-3DFF5E560B93}"/>
              </a:ext>
            </a:extLst>
          </p:cNvPr>
          <p:cNvSpPr txBox="1"/>
          <p:nvPr/>
        </p:nvSpPr>
        <p:spPr>
          <a:xfrm>
            <a:off x="1309510" y="1009330"/>
            <a:ext cx="927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Статистика показывает, что, в среднем, каждый </a:t>
            </a:r>
            <a:r>
              <a:rPr lang="ru-RU" sz="2800" b="1" dirty="0"/>
              <a:t>новый релиз ядра</a:t>
            </a:r>
            <a:r>
              <a:rPr lang="ru-RU" sz="2800" dirty="0"/>
              <a:t> выходит раз в 2,5 - 3 месяца </a:t>
            </a:r>
            <a:br>
              <a:rPr lang="ru-RU" sz="2800" dirty="0"/>
            </a:br>
            <a:r>
              <a:rPr lang="ru-RU" sz="2800" dirty="0"/>
              <a:t>(60 – 100 дней).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1FA22-80AC-4FE1-BB48-2D4FCA0F32FA}"/>
              </a:ext>
            </a:extLst>
          </p:cNvPr>
          <p:cNvSpPr txBox="1"/>
          <p:nvPr/>
        </p:nvSpPr>
        <p:spPr>
          <a:xfrm>
            <a:off x="1248016" y="5690633"/>
            <a:ext cx="878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https://www.cnews.ru/news/top/kto_i_zachem_razrabatyvaet_linux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E8176-937D-456A-A672-1E4630A5EA51}"/>
              </a:ext>
            </a:extLst>
          </p:cNvPr>
          <p:cNvSpPr txBox="1"/>
          <p:nvPr/>
        </p:nvSpPr>
        <p:spPr>
          <a:xfrm>
            <a:off x="1924755" y="3703748"/>
            <a:ext cx="866422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новые</a:t>
            </a:r>
            <a:r>
              <a:rPr lang="en-US" sz="2800" b="1" dirty="0"/>
              <a:t> </a:t>
            </a:r>
            <a:r>
              <a:rPr lang="ru-RU" sz="2800" b="1" dirty="0"/>
              <a:t>версии</a:t>
            </a:r>
            <a:r>
              <a:rPr lang="en-US" sz="2800" b="1" dirty="0"/>
              <a:t> </a:t>
            </a:r>
            <a:r>
              <a:rPr lang="ru-RU" sz="2800" dirty="0"/>
              <a:t>каждые</a:t>
            </a:r>
            <a:r>
              <a:rPr lang="en-US" sz="2800" b="1" dirty="0"/>
              <a:t> </a:t>
            </a:r>
            <a:r>
              <a:rPr lang="ru-RU" sz="2800" b="1" dirty="0"/>
              <a:t>шесть</a:t>
            </a:r>
            <a:r>
              <a:rPr lang="en-US" sz="2800" b="1" dirty="0"/>
              <a:t> </a:t>
            </a:r>
            <a:r>
              <a:rPr lang="ru-RU" sz="2800" b="1" dirty="0"/>
              <a:t>месяцев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endParaRPr lang="ru-RU" sz="2800" dirty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множество</a:t>
            </a:r>
            <a:r>
              <a:rPr lang="en-US" sz="2800" dirty="0"/>
              <a:t> </a:t>
            </a:r>
            <a:r>
              <a:rPr lang="ru-RU" sz="2800" b="1" dirty="0"/>
              <a:t>отдельных</a:t>
            </a:r>
            <a:r>
              <a:rPr lang="en-US" sz="2800" b="1" dirty="0"/>
              <a:t> </a:t>
            </a:r>
            <a:r>
              <a:rPr lang="ru-RU" sz="2800" b="1" dirty="0"/>
              <a:t>программ</a:t>
            </a:r>
            <a:r>
              <a:rPr lang="en-US" sz="2800" b="1" dirty="0"/>
              <a:t> </a:t>
            </a:r>
            <a:r>
              <a:rPr lang="ru-RU" sz="2800" dirty="0"/>
              <a:t>обновляется</a:t>
            </a:r>
            <a:r>
              <a:rPr lang="en-US" sz="2800" dirty="0"/>
              <a:t> </a:t>
            </a:r>
            <a:r>
              <a:rPr lang="ru-RU" sz="2800" b="1" dirty="0"/>
              <a:t>каждый</a:t>
            </a:r>
            <a:r>
              <a:rPr lang="en-US" sz="2800" b="1" dirty="0"/>
              <a:t> </a:t>
            </a:r>
            <a:r>
              <a:rPr lang="ru-RU" sz="2800" b="1" dirty="0"/>
              <a:t>день</a:t>
            </a:r>
            <a:r>
              <a:rPr lang="ru-RU" sz="28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14613-35BA-435C-9877-6E2BDECF0BD5}"/>
              </a:ext>
            </a:extLst>
          </p:cNvPr>
          <p:cNvSpPr txBox="1"/>
          <p:nvPr/>
        </p:nvSpPr>
        <p:spPr>
          <a:xfrm>
            <a:off x="1309509" y="2718041"/>
            <a:ext cx="9527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Большинство</a:t>
            </a:r>
            <a:r>
              <a:rPr lang="en-US" sz="2400" dirty="0"/>
              <a:t> </a:t>
            </a:r>
            <a:r>
              <a:rPr lang="ru-RU" sz="2400" dirty="0"/>
              <a:t>создателей</a:t>
            </a:r>
            <a:r>
              <a:rPr lang="en-US" sz="2400" dirty="0"/>
              <a:t> </a:t>
            </a:r>
            <a:r>
              <a:rPr lang="ru-RU" sz="2400" dirty="0"/>
              <a:t>основных</a:t>
            </a:r>
            <a:r>
              <a:rPr lang="en-US" sz="2400" dirty="0"/>
              <a:t> </a:t>
            </a:r>
            <a:r>
              <a:rPr lang="ru-RU" sz="2400" dirty="0"/>
              <a:t>дистрибутивов</a:t>
            </a:r>
            <a:r>
              <a:rPr lang="en-US" sz="2400" dirty="0"/>
              <a:t> </a:t>
            </a:r>
            <a:r>
              <a:rPr lang="ru-RU" sz="2400" dirty="0"/>
              <a:t>Linux</a:t>
            </a:r>
            <a:r>
              <a:rPr lang="en-US" sz="2400" dirty="0"/>
              <a:t> </a:t>
            </a:r>
            <a:r>
              <a:rPr lang="ru-RU" sz="2400" dirty="0"/>
              <a:t>выпускают:</a:t>
            </a:r>
            <a:r>
              <a:rPr lang="en-US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184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C83202-0671-4885-92C4-39BAEC3A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64880-AD36-4629-8C29-C5F34777878F}"/>
              </a:ext>
            </a:extLst>
          </p:cNvPr>
          <p:cNvSpPr txBox="1"/>
          <p:nvPr/>
        </p:nvSpPr>
        <p:spPr>
          <a:xfrm>
            <a:off x="1360208" y="1092270"/>
            <a:ext cx="936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В первую очередь это связано с выбранной в 2005 г. моделью разработки, направленной: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27C48-DEC0-454D-9E4A-211B0724240A}"/>
              </a:ext>
            </a:extLst>
          </p:cNvPr>
          <p:cNvSpPr txBox="1"/>
          <p:nvPr/>
        </p:nvSpPr>
        <p:spPr>
          <a:xfrm>
            <a:off x="1248016" y="5690633"/>
            <a:ext cx="878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https://www.cnews.ru/news/top/kto_i_zachem_razrabatyvaet_linux</a:t>
            </a: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F5846-EE13-4F12-A2D6-02CDE7C465A1}"/>
              </a:ext>
            </a:extLst>
          </p:cNvPr>
          <p:cNvSpPr txBox="1"/>
          <p:nvPr/>
        </p:nvSpPr>
        <p:spPr>
          <a:xfrm>
            <a:off x="1360208" y="2374552"/>
            <a:ext cx="93688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на сведение к минимуму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длительности промежутков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между разработкой новых функций,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появление </a:t>
            </a:r>
            <a:r>
              <a:rPr lang="ru-RU" sz="2400" i="0" dirty="0">
                <a:solidFill>
                  <a:srgbClr val="000000"/>
                </a:solidFill>
                <a:effectLst/>
                <a:latin typeface="Open Sans"/>
              </a:rPr>
              <a:t>поддержки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 новых устройств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и включение их в ядро;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сводящей к минимуму потребность создателей дистрибутивов в модификациях ядра.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0959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AB043CD-D9FA-4C8D-8B64-E14E929D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26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98E9D2E-4830-436D-819F-C74552785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76048"/>
              </p:ext>
            </p:extLst>
          </p:nvPr>
        </p:nvGraphicFramePr>
        <p:xfrm>
          <a:off x="1013675" y="176776"/>
          <a:ext cx="7351392" cy="6504448"/>
        </p:xfrm>
        <a:graphic>
          <a:graphicData uri="http://schemas.openxmlformats.org/drawingml/2006/table">
            <a:tbl>
              <a:tblPr/>
              <a:tblGrid>
                <a:gridCol w="2927946">
                  <a:extLst>
                    <a:ext uri="{9D8B030D-6E8A-4147-A177-3AD203B41FA5}">
                      <a16:colId xmlns:a16="http://schemas.microsoft.com/office/drawing/2014/main" val="453878319"/>
                    </a:ext>
                  </a:extLst>
                </a:gridCol>
                <a:gridCol w="1921465">
                  <a:extLst>
                    <a:ext uri="{9D8B030D-6E8A-4147-A177-3AD203B41FA5}">
                      <a16:colId xmlns:a16="http://schemas.microsoft.com/office/drawing/2014/main" val="1762624004"/>
                    </a:ext>
                  </a:extLst>
                </a:gridCol>
                <a:gridCol w="2501981">
                  <a:extLst>
                    <a:ext uri="{9D8B030D-6E8A-4147-A177-3AD203B41FA5}">
                      <a16:colId xmlns:a16="http://schemas.microsoft.com/office/drawing/2014/main" val="2004760825"/>
                    </a:ext>
                  </a:extLst>
                </a:gridCol>
              </a:tblGrid>
              <a:tr h="16714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Название компании</a:t>
                      </a:r>
                      <a:endParaRPr lang="ru-RU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Количество изменений</a:t>
                      </a:r>
                      <a:endParaRPr lang="ru-RU" sz="120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% от общего числа изменений</a:t>
                      </a:r>
                      <a:endParaRPr lang="ru-RU" sz="120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21526"/>
                  </a:ext>
                </a:extLst>
              </a:tr>
              <a:tr h="16714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Частные пользователи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11,594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13.9%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145351"/>
                  </a:ext>
                </a:extLst>
              </a:tr>
              <a:tr h="16714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Название не определено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10,803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12.9%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716716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Red Hat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9,351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11.2%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73962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Novell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7,385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8.9%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03726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IBM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6,952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8.3%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435140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Intel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3,388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4.1%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23345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Linux Foundation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2,160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2.6%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4023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Consultant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2,055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77217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SGI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1,649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2.0%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518864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MIPS Technologies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1,341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1.6%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11894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</a:rPr>
                        <a:t>Oracle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1,122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1.3%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383577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MontaVista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1,010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1.2%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947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Google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965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1.1%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4803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Linutronix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817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1.0%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8285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HP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765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0077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NetApp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764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99547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SWsoft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762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171667"/>
                  </a:ext>
                </a:extLst>
              </a:tr>
              <a:tr h="16714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Renesas Technology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759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9449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Freescale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730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576579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Astaro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715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0.9%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09381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Academia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656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0.8%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666211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Cisco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442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573259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Simtec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437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78130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Linux </a:t>
                      </a:r>
                      <a:r>
                        <a:rPr lang="en-US" sz="1200" dirty="0" err="1">
                          <a:effectLst/>
                        </a:rPr>
                        <a:t>Networx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434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99924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QLogic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398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49890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Fujitsu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389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912415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Broadcom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385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0.5%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445135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Analog Devices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358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0.4%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924603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Mandriva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329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0.4%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82412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Mellanox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294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0.4%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17938"/>
                  </a:ext>
                </a:extLst>
              </a:tr>
              <a:tr h="9376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Snapgear</a:t>
                      </a:r>
                      <a:endParaRPr lang="en-US" sz="1200" dirty="0">
                        <a:effectLst/>
                      </a:endParaRP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285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0.3%</a:t>
                      </a:r>
                    </a:p>
                  </a:txBody>
                  <a:tcPr marL="10192" marR="10192" marT="10192" marB="10192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82061"/>
                  </a:ext>
                </a:extLst>
              </a:tr>
            </a:tbl>
          </a:graphicData>
        </a:graphic>
      </p:graphicFrame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FEB34860-1CD6-4DDE-8D5D-68E114B05656}"/>
              </a:ext>
            </a:extLst>
          </p:cNvPr>
          <p:cNvSpPr/>
          <p:nvPr/>
        </p:nvSpPr>
        <p:spPr>
          <a:xfrm>
            <a:off x="7484533" y="1986844"/>
            <a:ext cx="3620415" cy="2133599"/>
          </a:xfrm>
          <a:prstGeom prst="wedgeRoundRectCallout">
            <a:avLst>
              <a:gd name="adj1" fmla="val -67815"/>
              <a:gd name="adj2" fmla="val -2815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Компании, которые наиболее активно осуществляют доработку ядра </a:t>
            </a:r>
            <a:r>
              <a:rPr lang="ru-RU" sz="2000" dirty="0" err="1"/>
              <a:t>Linux</a:t>
            </a:r>
            <a:r>
              <a:rPr lang="ru-RU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0D3EC-BF7C-4F06-98C7-28D67AAB842B}"/>
              </a:ext>
            </a:extLst>
          </p:cNvPr>
          <p:cNvSpPr txBox="1"/>
          <p:nvPr/>
        </p:nvSpPr>
        <p:spPr>
          <a:xfrm>
            <a:off x="8545689" y="5510860"/>
            <a:ext cx="3372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hlinkClick r:id="rId2"/>
              </a:rPr>
              <a:t>https://www.cnews.ru/news/top/kto_i_zachem_razrabatyvaet_linux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02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3799FD-06D4-42E2-9AA8-F357CE5B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0" y="529389"/>
            <a:ext cx="5870330" cy="3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2E0EEAA-CB8F-4C61-8BAB-F4D8B7AA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F629-4CBD-45D8-B93F-CB5D8A99543A}"/>
              </a:ext>
            </a:extLst>
          </p:cNvPr>
          <p:cNvSpPr txBox="1"/>
          <p:nvPr/>
        </p:nvSpPr>
        <p:spPr>
          <a:xfrm>
            <a:off x="6434668" y="1783099"/>
            <a:ext cx="49558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IBM,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Open Sans"/>
              </a:rPr>
              <a:t>Intel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, HP, SGI, MIPS и других ориентируется на 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поддержку работы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на собственном оборудовании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AC4AC-16F7-4020-B4D8-28B0965B2099}"/>
              </a:ext>
            </a:extLst>
          </p:cNvPr>
          <p:cNvSpPr txBox="1"/>
          <p:nvPr/>
        </p:nvSpPr>
        <p:spPr>
          <a:xfrm>
            <a:off x="1538897" y="4314134"/>
            <a:ext cx="8277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 err="1">
                <a:solidFill>
                  <a:srgbClr val="000000"/>
                </a:solidFill>
                <a:effectLst/>
                <a:latin typeface="Open Sans"/>
              </a:rPr>
              <a:t>Sony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Open Sans"/>
              </a:rPr>
              <a:t>Nokia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Open Sans"/>
              </a:rPr>
              <a:t>Samsung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, работают над ядром для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улучшения работы систем на базе ядра </a:t>
            </a:r>
            <a:r>
              <a:rPr lang="ru-RU" sz="2400" b="1" i="0" dirty="0" err="1"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Open Sans"/>
              </a:rPr>
              <a:t> в собственных устройствах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5D97-078E-4710-9BFB-227A0C8DAE36}"/>
              </a:ext>
            </a:extLst>
          </p:cNvPr>
          <p:cNvSpPr txBox="1"/>
          <p:nvPr/>
        </p:nvSpPr>
        <p:spPr>
          <a:xfrm>
            <a:off x="1412493" y="5750846"/>
            <a:ext cx="878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https://www.cnews.ru/news/top/kto_i_zachem_razrabatyvaet_linux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27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7256F61-5BE7-42C0-B254-85407156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53AA-94F6-4949-BE43-86BC321260E1}"/>
              </a:ext>
            </a:extLst>
          </p:cNvPr>
          <p:cNvSpPr txBox="1"/>
          <p:nvPr/>
        </p:nvSpPr>
        <p:spPr>
          <a:xfrm>
            <a:off x="1449628" y="1486089"/>
            <a:ext cx="9279467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  <a:latin typeface="Open Sans"/>
              </a:rPr>
              <a:t>Red Hat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/>
              </a:rPr>
              <a:t>Novell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/>
              </a:rPr>
              <a:t>IBM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/>
              </a:rPr>
              <a:t>Intel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ru-RU" sz="2800" b="1" i="0" dirty="0">
                <a:solidFill>
                  <a:srgbClr val="000000"/>
                </a:solidFill>
                <a:effectLst/>
                <a:latin typeface="Open Sans"/>
              </a:rPr>
              <a:t>оплатили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 более </a:t>
            </a:r>
            <a:r>
              <a:rPr lang="ru-RU" sz="2800" b="1" i="0" dirty="0">
                <a:solidFill>
                  <a:srgbClr val="000000"/>
                </a:solidFill>
                <a:effectLst/>
                <a:latin typeface="Open Sans"/>
              </a:rPr>
              <a:t>32%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 внесённых за время исследования </a:t>
            </a:r>
            <a:r>
              <a:rPr lang="ru-RU" sz="2800" dirty="0">
                <a:solidFill>
                  <a:srgbClr val="000000"/>
                </a:solidFill>
                <a:latin typeface="Open Sans"/>
              </a:rPr>
              <a:t>изменений в ядро </a:t>
            </a:r>
            <a:r>
              <a:rPr lang="ru-RU" sz="2800" b="1" i="0" dirty="0" err="1">
                <a:solidFill>
                  <a:srgbClr val="0070C0"/>
                </a:solidFill>
                <a:effectLst/>
                <a:latin typeface="Open Sans"/>
              </a:rPr>
              <a:t>Linux</a:t>
            </a:r>
            <a:r>
              <a:rPr lang="ru-RU" sz="2800" dirty="0">
                <a:solidFill>
                  <a:srgbClr val="000000"/>
                </a:solidFill>
                <a:latin typeface="Open Sans"/>
              </a:rPr>
              <a:t>.</a:t>
            </a:r>
            <a:endParaRPr lang="ru-RU" sz="28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algn="just">
              <a:spcAft>
                <a:spcPts val="3000"/>
              </a:spcAft>
            </a:pPr>
            <a:r>
              <a:rPr lang="ru-RU" sz="2800" dirty="0">
                <a:solidFill>
                  <a:srgbClr val="000000"/>
                </a:solidFill>
                <a:latin typeface="Open Sans"/>
              </a:rPr>
              <a:t>С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уммарный процент изменений в ядро, внесённых разработчиками, </a:t>
            </a:r>
            <a:r>
              <a:rPr lang="ru-RU" sz="2800" b="1" i="0" dirty="0">
                <a:solidFill>
                  <a:srgbClr val="000000"/>
                </a:solidFill>
                <a:effectLst/>
                <a:latin typeface="Open Sans"/>
              </a:rPr>
              <a:t>работающими на компании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Open Sans"/>
              </a:rPr>
              <a:t>, составил более 70%.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357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0DE2FD-8DB1-450B-9423-32DD3BFD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6520F-6958-4ECA-95A8-F423E8029241}"/>
              </a:ext>
            </a:extLst>
          </p:cNvPr>
          <p:cNvSpPr txBox="1"/>
          <p:nvPr/>
        </p:nvSpPr>
        <p:spPr>
          <a:xfrm>
            <a:off x="1255888" y="968363"/>
            <a:ext cx="9874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800" dirty="0"/>
              <a:t>Разработчики ядра </a:t>
            </a:r>
            <a:r>
              <a:rPr lang="ru-RU" sz="2800" b="1" dirty="0"/>
              <a:t>имеют разные цели.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019AD-F11C-4AB6-ACFD-9F84F626918A}"/>
              </a:ext>
            </a:extLst>
          </p:cNvPr>
          <p:cNvSpPr txBox="1"/>
          <p:nvPr/>
        </p:nvSpPr>
        <p:spPr>
          <a:xfrm>
            <a:off x="6193366" y="4689308"/>
            <a:ext cx="533964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Open Sans"/>
              </a:rPr>
              <a:t>Число разработчиков ядра, принявших участие в выпуске версии 2.6.24, более чем в два раза превысило этот показатель для версии 2.6.11 и составило 1057 человек.</a:t>
            </a:r>
            <a:endParaRPr lang="ru-RU" dirty="0"/>
          </a:p>
        </p:txBody>
      </p:sp>
      <p:pic>
        <p:nvPicPr>
          <p:cNvPr id="8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745DB83C-F8C6-4CC1-AB59-2ABA1B68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7619"/>
            <a:ext cx="5820270" cy="23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1A549-24E1-4A26-BC70-EE79CF80E862}"/>
              </a:ext>
            </a:extLst>
          </p:cNvPr>
          <p:cNvSpPr txBox="1"/>
          <p:nvPr/>
        </p:nvSpPr>
        <p:spPr>
          <a:xfrm>
            <a:off x="1615721" y="1986244"/>
            <a:ext cx="9200668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Кто-то улучшает его </a:t>
            </a:r>
            <a:r>
              <a:rPr lang="ru-RU" sz="2800" b="1" dirty="0"/>
              <a:t>поддержку в собственном оборудовании</a:t>
            </a:r>
            <a:r>
              <a:rPr lang="ru-RU" sz="2800" dirty="0"/>
              <a:t>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Другие ориентируются на </a:t>
            </a:r>
            <a:r>
              <a:rPr lang="ru-RU" sz="2800" b="1" dirty="0"/>
              <a:t>спрос</a:t>
            </a:r>
            <a:r>
              <a:rPr lang="ru-RU" sz="2800" dirty="0"/>
              <a:t> со стороны </a:t>
            </a:r>
            <a:r>
              <a:rPr lang="ru-RU" sz="2800" b="1" dirty="0"/>
              <a:t>пользователей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7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EA95A-C016-417E-B3CF-5E1974CF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Рассматриваемые вопросы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61378-5DE7-441A-AC5B-0748368D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2B0BC-9A25-4D6F-AE62-21ACFBB8E10E}"/>
              </a:ext>
            </a:extLst>
          </p:cNvPr>
          <p:cNvSpPr txBox="1"/>
          <p:nvPr/>
        </p:nvSpPr>
        <p:spPr>
          <a:xfrm>
            <a:off x="1670756" y="2104159"/>
            <a:ext cx="81054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Что такое </a:t>
            </a:r>
            <a:r>
              <a:rPr lang="en-US" sz="3200" dirty="0"/>
              <a:t>Linux</a:t>
            </a:r>
            <a:endParaRPr lang="ru-RU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Кто и зачем разрабатывает </a:t>
            </a:r>
            <a:r>
              <a:rPr lang="en-US" sz="3200" dirty="0"/>
              <a:t>Linux</a:t>
            </a:r>
            <a:endParaRPr lang="ru-RU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Управление пакетами </a:t>
            </a:r>
            <a:r>
              <a:rPr lang="en-US" sz="3200" dirty="0"/>
              <a:t>Linux</a:t>
            </a:r>
            <a:endParaRPr lang="ru-RU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Обзор и выбор дистрибутива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Способы установки дистрибутива</a:t>
            </a:r>
          </a:p>
        </p:txBody>
      </p:sp>
    </p:spTree>
    <p:extLst>
      <p:ext uri="{BB962C8B-B14F-4D97-AF65-F5344CB8AC3E}">
        <p14:creationId xmlns:p14="http://schemas.microsoft.com/office/powerpoint/2010/main" val="27484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676EF-D6A7-43BA-8D21-3AA322B0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пакетами </a:t>
            </a:r>
            <a:r>
              <a:rPr lang="ru-RU" sz="3600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D1524D-BA70-4813-B096-07A65F506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Распространение и обновление ПО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419FFA-5DD9-4E0A-921C-1180B288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30</a:t>
            </a:fld>
            <a:endParaRPr lang="ru-RU"/>
          </a:p>
        </p:txBody>
      </p:sp>
      <p:pic>
        <p:nvPicPr>
          <p:cNvPr id="3076" name="Picture 4" descr="Какая упаковка для бандероли подойдет лучше всего? Заказать доставку!">
            <a:extLst>
              <a:ext uri="{FF2B5EF4-FFF2-40B4-BE49-F238E27FC236}">
                <a16:creationId xmlns:a16="http://schemas.microsoft.com/office/drawing/2014/main" id="{A451A0D0-010F-4FD5-9910-C7BB30935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04" y="1335292"/>
            <a:ext cx="3334004" cy="289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8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46336-5AE1-42BF-89DE-F97DEF66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Распространение и обновление ПО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4121E8-21C6-4DD2-9B2B-1F99C3D2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678CF-A1D3-4E83-BD55-592C78269ED1}"/>
              </a:ext>
            </a:extLst>
          </p:cNvPr>
          <p:cNvSpPr txBox="1"/>
          <p:nvPr/>
        </p:nvSpPr>
        <p:spPr>
          <a:xfrm>
            <a:off x="1130270" y="2130231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Рассматриваемые вопросы: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13D387-FA62-4058-86CD-89535D770BBC}"/>
              </a:ext>
            </a:extLst>
          </p:cNvPr>
          <p:cNvSpPr txBox="1"/>
          <p:nvPr/>
        </p:nvSpPr>
        <p:spPr>
          <a:xfrm>
            <a:off x="2302933" y="2901245"/>
            <a:ext cx="7885492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Способы распространения ПО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ru-RU" sz="3600" dirty="0"/>
              <a:t>Политика обновления ПО</a:t>
            </a:r>
          </a:p>
        </p:txBody>
      </p:sp>
    </p:spTree>
    <p:extLst>
      <p:ext uri="{BB962C8B-B14F-4D97-AF65-F5344CB8AC3E}">
        <p14:creationId xmlns:p14="http://schemas.microsoft.com/office/powerpoint/2010/main" val="412556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6127780" cy="62782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Дистрибутив ПО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9D9E3A5-DB2F-466E-9737-2901D6D4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032" y="1810119"/>
            <a:ext cx="9993935" cy="1276800"/>
          </a:xfrm>
        </p:spPr>
        <p:txBody>
          <a:bodyPr>
            <a:normAutofit/>
          </a:bodyPr>
          <a:lstStyle/>
          <a:p>
            <a:r>
              <a:rPr lang="ru-RU" sz="2800" dirty="0"/>
              <a:t>это комплект или набор файлов, приспособленный для распространения программного обеспечения. </a:t>
            </a:r>
          </a:p>
          <a:p>
            <a:endParaRPr lang="ru-RU" sz="2400" dirty="0"/>
          </a:p>
        </p:txBody>
      </p:sp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18B6D1B9-D458-4921-BEFC-EBF82EF7A509}"/>
              </a:ext>
            </a:extLst>
          </p:cNvPr>
          <p:cNvSpPr/>
          <p:nvPr/>
        </p:nvSpPr>
        <p:spPr>
          <a:xfrm>
            <a:off x="5525454" y="3233675"/>
            <a:ext cx="5681057" cy="1564103"/>
          </a:xfrm>
          <a:prstGeom prst="wedgeRoundRectCallout">
            <a:avLst>
              <a:gd name="adj1" fmla="val -62975"/>
              <a:gd name="adj2" fmla="val -47928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ru-RU" sz="2800" dirty="0"/>
              <a:t>Это форма распространения ПО.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094A8EC-66D5-4B74-A7F8-8FFEF0A3AE53}"/>
              </a:ext>
            </a:extLst>
          </p:cNvPr>
          <p:cNvSpPr/>
          <p:nvPr/>
        </p:nvSpPr>
        <p:spPr>
          <a:xfrm>
            <a:off x="1130271" y="5140411"/>
            <a:ext cx="7320843" cy="85505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i="1" dirty="0" err="1"/>
              <a:t>distribute</a:t>
            </a:r>
            <a:r>
              <a:rPr lang="ru-RU" sz="3200" i="1" dirty="0"/>
              <a:t> </a:t>
            </a:r>
            <a:r>
              <a:rPr lang="ru-RU" sz="3200" dirty="0"/>
              <a:t>—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распространять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432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144C-7A80-4476-8247-65F2DD15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Распространение проприетарного, патентованного ПО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507319-3255-4ECF-9CA6-9089F970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AC02E-D412-458C-8A72-A50357ED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600"/>
            <a:ext cx="1084647" cy="2184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3F25D-1E67-45C2-B014-B1DD7E7C96BE}"/>
              </a:ext>
            </a:extLst>
          </p:cNvPr>
          <p:cNvSpPr txBox="1"/>
          <p:nvPr/>
        </p:nvSpPr>
        <p:spPr>
          <a:xfrm>
            <a:off x="1267837" y="6254045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87E6C-1A23-44BF-A40D-A9028ADD7BD5}"/>
              </a:ext>
            </a:extLst>
          </p:cNvPr>
          <p:cNvSpPr txBox="1"/>
          <p:nvPr/>
        </p:nvSpPr>
        <p:spPr>
          <a:xfrm>
            <a:off x="3104443" y="2055214"/>
            <a:ext cx="6813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Способ распространения </a:t>
            </a:r>
            <a:r>
              <a:rPr lang="ru-RU" sz="2000" b="1" dirty="0"/>
              <a:t>патентованного ПО</a:t>
            </a:r>
            <a:r>
              <a:rPr lang="ru-RU" sz="2000" dirty="0"/>
              <a:t>, обычно включает </a:t>
            </a:r>
            <a:r>
              <a:rPr lang="ru-RU" sz="2000" b="1" dirty="0">
                <a:solidFill>
                  <a:srgbClr val="FF0000"/>
                </a:solidFill>
              </a:rPr>
              <a:t>покупку установочного носителя</a:t>
            </a:r>
            <a:r>
              <a:rPr lang="ru-RU" sz="2000" dirty="0"/>
              <a:t>,  например «</a:t>
            </a:r>
            <a:r>
              <a:rPr lang="ru-RU" sz="2000" b="1" dirty="0"/>
              <a:t>установочный диск</a:t>
            </a:r>
            <a:r>
              <a:rPr lang="ru-RU" sz="2000" dirty="0"/>
              <a:t>», и последующий запуск</a:t>
            </a:r>
            <a:r>
              <a:rPr lang="ru-RU" sz="2000" b="1" dirty="0"/>
              <a:t> мастера установки </a:t>
            </a:r>
            <a:r>
              <a:rPr lang="ru-RU" sz="2000" dirty="0"/>
              <a:t>нового приложения в систему.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0D0C98-1EB8-40C3-A06B-5AEC6386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2041332"/>
            <a:ext cx="1583444" cy="1766149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18006F1-BB37-45A2-A9A8-EC5B1DB216C8}"/>
              </a:ext>
            </a:extLst>
          </p:cNvPr>
          <p:cNvGrpSpPr/>
          <p:nvPr/>
        </p:nvGrpSpPr>
        <p:grpSpPr>
          <a:xfrm>
            <a:off x="2713714" y="3370572"/>
            <a:ext cx="8689232" cy="2584117"/>
            <a:chOff x="2713714" y="3370572"/>
            <a:chExt cx="8689232" cy="25841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7D3734-380C-4E06-B5C3-DD6DB434E760}"/>
                </a:ext>
              </a:extLst>
            </p:cNvPr>
            <p:cNvSpPr txBox="1"/>
            <p:nvPr/>
          </p:nvSpPr>
          <p:spPr>
            <a:xfrm>
              <a:off x="2713714" y="4154196"/>
              <a:ext cx="8169169" cy="180049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342900" indent="-504000">
                <a:spcAft>
                  <a:spcPts val="1800"/>
                </a:spcAft>
                <a:buFont typeface="+mj-lt"/>
                <a:buAutoNum type="arabicPeriod"/>
              </a:pPr>
              <a:r>
                <a:rPr lang="ru-RU" sz="3200" b="1" dirty="0"/>
                <a:t>Покупка</a:t>
              </a:r>
              <a:r>
                <a:rPr lang="ru-RU" sz="3200" dirty="0"/>
                <a:t> пакета ПО.</a:t>
              </a:r>
            </a:p>
            <a:p>
              <a:pPr marL="342900" indent="-504000">
                <a:spcAft>
                  <a:spcPts val="1800"/>
                </a:spcAft>
                <a:buFont typeface="+mj-lt"/>
                <a:buAutoNum type="arabicPeriod"/>
              </a:pPr>
              <a:r>
                <a:rPr lang="ru-RU" sz="3200" b="1" dirty="0"/>
                <a:t>Запуск мастера установки</a:t>
              </a:r>
              <a:r>
                <a:rPr lang="ru-RU" sz="3200" dirty="0"/>
                <a:t> нового приложения.</a:t>
              </a:r>
            </a:p>
          </p:txBody>
        </p:sp>
        <p:pic>
          <p:nvPicPr>
            <p:cNvPr id="11" name="Picture 8" descr="https://www.freepngimg.com/thumb/money/25565-2-money-bag-transparent.png">
              <a:extLst>
                <a:ext uri="{FF2B5EF4-FFF2-40B4-BE49-F238E27FC236}">
                  <a16:creationId xmlns:a16="http://schemas.microsoft.com/office/drawing/2014/main" id="{7243E690-8A0C-498F-B918-1E7ACACB6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8076" y="3370572"/>
              <a:ext cx="1484870" cy="148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55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144C-7A80-4476-8247-65F2DD15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действует система пакетов </a:t>
            </a:r>
            <a:r>
              <a:rPr lang="en-US" sz="3200" dirty="0"/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507319-3255-4ECF-9CA6-9089F970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34</a:t>
            </a:fld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002E75-BFA1-4ED7-A57E-9FA52B01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986" y="4189550"/>
            <a:ext cx="2508179" cy="187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1EA96-8019-4784-86FA-13603FB658BA}"/>
              </a:ext>
            </a:extLst>
          </p:cNvPr>
          <p:cNvSpPr txBox="1"/>
          <p:nvPr/>
        </p:nvSpPr>
        <p:spPr>
          <a:xfrm>
            <a:off x="2795157" y="2288141"/>
            <a:ext cx="859533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sz="2800" b="1" dirty="0">
                <a:solidFill>
                  <a:srgbClr val="FF0000"/>
                </a:solidFill>
              </a:rPr>
              <a:t>Linux </a:t>
            </a:r>
            <a:r>
              <a:rPr lang="ru-RU" sz="2800" b="1" dirty="0">
                <a:solidFill>
                  <a:srgbClr val="FF0000"/>
                </a:solidFill>
              </a:rPr>
              <a:t>действует иначе.   </a:t>
            </a:r>
          </a:p>
          <a:p>
            <a:pPr algn="just">
              <a:spcAft>
                <a:spcPts val="1800"/>
              </a:spcAft>
            </a:pPr>
            <a:r>
              <a:rPr lang="ru-RU" sz="2800" dirty="0"/>
              <a:t>Все программное обеспечение для системы  </a:t>
            </a:r>
            <a:r>
              <a:rPr lang="en-US" sz="2800" b="1" dirty="0"/>
              <a:t>Linux</a:t>
            </a:r>
            <a:r>
              <a:rPr lang="en-US" sz="2800" dirty="0"/>
              <a:t> </a:t>
            </a:r>
            <a:r>
              <a:rPr lang="ru-RU" sz="2800" dirty="0"/>
              <a:t>находится в </a:t>
            </a:r>
            <a:r>
              <a:rPr lang="ru-RU" sz="2800" b="1" dirty="0">
                <a:solidFill>
                  <a:srgbClr val="0070C0"/>
                </a:solidFill>
              </a:rPr>
              <a:t>Интернете</a:t>
            </a:r>
            <a:r>
              <a:rPr lang="ru-RU" sz="28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5D4C64-1EA7-4EA0-9DB4-7C59498A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46" y="2187420"/>
            <a:ext cx="1698754" cy="1817271"/>
          </a:xfrm>
          <a:prstGeom prst="rect">
            <a:avLst/>
          </a:prstGeom>
        </p:spPr>
      </p:pic>
      <p:pic>
        <p:nvPicPr>
          <p:cNvPr id="8" name="Picture 2" descr="Электронные образовательные ресурсы – Муниципальное автономное  общеобразовательное учреждение средняя общеобразовательная школа № 6 города  Холмска муниципального образования &amp;quot;Холмский городской округ&amp;quot; Сахалинской  области">
            <a:extLst>
              <a:ext uri="{FF2B5EF4-FFF2-40B4-BE49-F238E27FC236}">
                <a16:creationId xmlns:a16="http://schemas.microsoft.com/office/drawing/2014/main" id="{F200245D-909B-4EB2-B782-2743197A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70" y="4213718"/>
            <a:ext cx="1734441" cy="17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2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8D392-745A-4F5A-B0E3-59B163A2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Способы распространения дистрибутива </a:t>
            </a:r>
            <a:r>
              <a:rPr lang="en-US" sz="2800" b="1" dirty="0"/>
              <a:t>Linux</a:t>
            </a:r>
            <a:endParaRPr lang="ru-RU" sz="28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896C2E-4C25-42BF-9136-412A0858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E19F7-7713-4E29-900D-93D2168087B9}"/>
              </a:ext>
            </a:extLst>
          </p:cNvPr>
          <p:cNvSpPr txBox="1"/>
          <p:nvPr/>
        </p:nvSpPr>
        <p:spPr>
          <a:xfrm>
            <a:off x="2253140" y="6246968"/>
            <a:ext cx="735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https://www.youtube.com/watch?v=CQ4YpkeG3mQ</a:t>
            </a:r>
            <a:r>
              <a:rPr lang="en-US" dirty="0">
                <a:solidFill>
                  <a:srgbClr val="FFC000"/>
                </a:solidFill>
              </a:rPr>
              <a:t> 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B654-FFDF-4637-BC0A-F300EE258735}"/>
              </a:ext>
            </a:extLst>
          </p:cNvPr>
          <p:cNvSpPr txBox="1"/>
          <p:nvPr/>
        </p:nvSpPr>
        <p:spPr>
          <a:xfrm>
            <a:off x="1125820" y="1797139"/>
            <a:ext cx="960327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bin</a:t>
            </a:r>
            <a:r>
              <a:rPr lang="en-US" sz="4000" dirty="0"/>
              <a:t> vs </a:t>
            </a:r>
            <a:r>
              <a:rPr lang="en-US" sz="4000" b="1" dirty="0" err="1">
                <a:solidFill>
                  <a:srgbClr val="002060"/>
                </a:solidFill>
              </a:rPr>
              <a:t>src</a:t>
            </a:r>
            <a:endParaRPr lang="ru-RU" sz="4000" b="1" dirty="0">
              <a:solidFill>
                <a:srgbClr val="002060"/>
              </a:solidFill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BD262A-0E8E-40A1-8DD4-BD686ECE4336}"/>
              </a:ext>
            </a:extLst>
          </p:cNvPr>
          <p:cNvGrpSpPr/>
          <p:nvPr/>
        </p:nvGrpSpPr>
        <p:grpSpPr>
          <a:xfrm>
            <a:off x="1125820" y="4552301"/>
            <a:ext cx="8898714" cy="1422540"/>
            <a:chOff x="1125820" y="4552301"/>
            <a:chExt cx="8898714" cy="14225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38ABD2-6159-4DC8-914E-516E1E26D21A}"/>
                </a:ext>
              </a:extLst>
            </p:cNvPr>
            <p:cNvSpPr txBox="1"/>
            <p:nvPr/>
          </p:nvSpPr>
          <p:spPr>
            <a:xfrm>
              <a:off x="1125820" y="4552301"/>
              <a:ext cx="82108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С использованием исходных кодов </a:t>
              </a:r>
              <a:r>
                <a:rPr lang="en-US" sz="2800" dirty="0"/>
                <a:t>(</a:t>
              </a:r>
              <a:r>
                <a:rPr lang="en-US" sz="2800" b="1" dirty="0" err="1">
                  <a:solidFill>
                    <a:srgbClr val="002060"/>
                  </a:solidFill>
                </a:rPr>
                <a:t>src</a:t>
              </a:r>
              <a:r>
                <a:rPr lang="en-US" sz="2800" dirty="0"/>
                <a:t>)</a:t>
              </a:r>
              <a:endParaRPr lang="ru-RU" sz="2800" dirty="0"/>
            </a:p>
          </p:txBody>
        </p:sp>
        <p:pic>
          <p:nvPicPr>
            <p:cNvPr id="2050" name="Picture 2" descr="Изображение логотипа">
              <a:extLst>
                <a:ext uri="{FF2B5EF4-FFF2-40B4-BE49-F238E27FC236}">
                  <a16:creationId xmlns:a16="http://schemas.microsoft.com/office/drawing/2014/main" id="{77C0B06B-C7A8-4104-A2E1-38B9B63C6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15" y="5347648"/>
              <a:ext cx="598737" cy="627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9CC24C-13CB-426B-A910-D4B26897DD28}"/>
                </a:ext>
              </a:extLst>
            </p:cNvPr>
            <p:cNvSpPr txBox="1"/>
            <p:nvPr/>
          </p:nvSpPr>
          <p:spPr>
            <a:xfrm>
              <a:off x="8808755" y="5397577"/>
              <a:ext cx="12157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Gentoo</a:t>
              </a:r>
              <a:endParaRPr lang="ru-RU" sz="16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0789E9-02C2-4616-8881-EE91ED621F86}"/>
              </a:ext>
            </a:extLst>
          </p:cNvPr>
          <p:cNvGrpSpPr/>
          <p:nvPr/>
        </p:nvGrpSpPr>
        <p:grpSpPr>
          <a:xfrm>
            <a:off x="1125820" y="2990578"/>
            <a:ext cx="9603275" cy="1270258"/>
            <a:chOff x="1125820" y="2990578"/>
            <a:chExt cx="9603275" cy="12702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4F0C9-15A4-4175-BA93-59A017BD57FC}"/>
                </a:ext>
              </a:extLst>
            </p:cNvPr>
            <p:cNvSpPr txBox="1"/>
            <p:nvPr/>
          </p:nvSpPr>
          <p:spPr>
            <a:xfrm>
              <a:off x="1125820" y="2990578"/>
              <a:ext cx="96032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С использованием бинарных пакетов (</a:t>
              </a:r>
              <a:r>
                <a:rPr lang="en-US" sz="2800" b="1" dirty="0">
                  <a:solidFill>
                    <a:srgbClr val="C00000"/>
                  </a:solidFill>
                </a:rPr>
                <a:t>bin</a:t>
              </a:r>
              <a:r>
                <a:rPr lang="ru-RU" sz="2800" dirty="0"/>
                <a:t>)</a:t>
              </a:r>
              <a:endParaRPr lang="en-US" sz="2800" dirty="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54FF695A-0791-4AAD-8C93-72A926029718}"/>
                </a:ext>
              </a:extLst>
            </p:cNvPr>
            <p:cNvGrpSpPr/>
            <p:nvPr/>
          </p:nvGrpSpPr>
          <p:grpSpPr>
            <a:xfrm>
              <a:off x="6820922" y="3630351"/>
              <a:ext cx="3097154" cy="630485"/>
              <a:chOff x="5542454" y="3733894"/>
              <a:chExt cx="3097154" cy="630485"/>
            </a:xfrm>
          </p:grpSpPr>
          <p:pic>
            <p:nvPicPr>
              <p:cNvPr id="13" name="Picture 2" descr="Debian — Википедия">
                <a:extLst>
                  <a:ext uri="{FF2B5EF4-FFF2-40B4-BE49-F238E27FC236}">
                    <a16:creationId xmlns:a16="http://schemas.microsoft.com/office/drawing/2014/main" id="{A86E8EB6-F573-4EA8-8E48-03BFE2B5C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454" y="3733894"/>
                <a:ext cx="477388" cy="630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Изображение логотипа">
                <a:extLst>
                  <a:ext uri="{FF2B5EF4-FFF2-40B4-BE49-F238E27FC236}">
                    <a16:creationId xmlns:a16="http://schemas.microsoft.com/office/drawing/2014/main" id="{38CE6B21-A5DD-461C-A2F1-75E3611E3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527" y="3892933"/>
                <a:ext cx="1102081" cy="315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Изображение логотипа">
                <a:extLst>
                  <a:ext uri="{FF2B5EF4-FFF2-40B4-BE49-F238E27FC236}">
                    <a16:creationId xmlns:a16="http://schemas.microsoft.com/office/drawing/2014/main" id="{7FF4E8AB-C8D2-44D7-8AAD-D1B227DC28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9976" y="3737187"/>
                <a:ext cx="837417" cy="627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4317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728D6-BE1C-41C4-8FE5-629C16FD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Дистрибутив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D81844-19E7-4262-B138-91B8812D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713CD-2847-4BD7-949B-5CB17F9E7DCF}"/>
              </a:ext>
            </a:extLst>
          </p:cNvPr>
          <p:cNvSpPr txBox="1"/>
          <p:nvPr/>
        </p:nvSpPr>
        <p:spPr>
          <a:xfrm>
            <a:off x="1130269" y="1783364"/>
            <a:ext cx="10136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это </a:t>
            </a:r>
            <a:r>
              <a:rPr lang="ru-RU" sz="2400" b="1" dirty="0"/>
              <a:t>ядро</a:t>
            </a:r>
            <a:r>
              <a:rPr lang="ru-RU" sz="2400" dirty="0"/>
              <a:t> с аппаратными драйверами и другие </a:t>
            </a:r>
            <a:r>
              <a:rPr lang="ru-RU" sz="2400" b="1" dirty="0"/>
              <a:t>приложения</a:t>
            </a:r>
            <a:r>
              <a:rPr lang="ru-RU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60F94-A7D1-43F2-A119-862EF10D3E23}"/>
              </a:ext>
            </a:extLst>
          </p:cNvPr>
          <p:cNvSpPr txBox="1"/>
          <p:nvPr/>
        </p:nvSpPr>
        <p:spPr>
          <a:xfrm>
            <a:off x="1896534" y="2578232"/>
            <a:ext cx="9058338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Большинство программ поставляются в </a:t>
            </a:r>
            <a:r>
              <a:rPr lang="ru-RU" sz="2400" b="1" dirty="0"/>
              <a:t>сжатом, упакованном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/>
              <a:t>виде (</a:t>
            </a:r>
            <a:r>
              <a:rPr lang="ru-RU" sz="2400" b="1" dirty="0"/>
              <a:t>файлы пакетов</a:t>
            </a:r>
            <a:r>
              <a:rPr lang="ru-RU" sz="2400" dirty="0"/>
              <a:t>).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Для нормальной работы они должны быть </a:t>
            </a:r>
            <a:r>
              <a:rPr lang="ru-RU" sz="2400" b="1" dirty="0"/>
              <a:t>распакованы </a:t>
            </a:r>
            <a:r>
              <a:rPr lang="ru-RU" sz="2400" dirty="0"/>
              <a:t>и установлены.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Остальная часть </a:t>
            </a:r>
            <a:r>
              <a:rPr lang="ru-RU" sz="2400" dirty="0"/>
              <a:t>доступна </a:t>
            </a:r>
            <a:r>
              <a:rPr lang="ru-RU" sz="2400" b="1" dirty="0"/>
              <a:t>в исходном коде</a:t>
            </a:r>
            <a:r>
              <a:rPr lang="ru-RU" sz="2400" dirty="0"/>
              <a:t>, нужно </a:t>
            </a:r>
            <a:r>
              <a:rPr lang="ru-RU" sz="2400" b="1" dirty="0">
                <a:solidFill>
                  <a:srgbClr val="C00000"/>
                </a:solidFill>
              </a:rPr>
              <a:t>скомпилировать</a:t>
            </a:r>
            <a:r>
              <a:rPr lang="ru-RU" sz="2400" dirty="0"/>
              <a:t> и </a:t>
            </a:r>
            <a:r>
              <a:rPr lang="ru-RU" sz="2400" b="1" dirty="0">
                <a:solidFill>
                  <a:srgbClr val="C00000"/>
                </a:solidFill>
              </a:rPr>
              <a:t>установить вручную</a:t>
            </a:r>
            <a:r>
              <a:rPr lang="ru-RU" sz="2400" dirty="0"/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29F6F4-D891-409D-9C76-90A62233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9969"/>
            <a:ext cx="1078547" cy="1598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BD157-9E91-42FB-BEF9-C940D39F7434}"/>
              </a:ext>
            </a:extLst>
          </p:cNvPr>
          <p:cNvSpPr txBox="1"/>
          <p:nvPr/>
        </p:nvSpPr>
        <p:spPr>
          <a:xfrm>
            <a:off x="1029726" y="6368571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C3CA116B-6312-4007-A7E1-AAF7E4590618}"/>
              </a:ext>
            </a:extLst>
          </p:cNvPr>
          <p:cNvSpPr/>
          <p:nvPr/>
        </p:nvSpPr>
        <p:spPr>
          <a:xfrm>
            <a:off x="1275645" y="5534657"/>
            <a:ext cx="2336800" cy="500335"/>
          </a:xfrm>
          <a:prstGeom prst="wedgeRoundRectCallout">
            <a:avLst>
              <a:gd name="adj1" fmla="val -69168"/>
              <a:gd name="adj2" fmla="val -31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Издание 2017 года</a:t>
            </a:r>
          </a:p>
        </p:txBody>
      </p:sp>
      <p:sp>
        <p:nvSpPr>
          <p:cNvPr id="11" name="Облачко с текстом: прямоугольное со скругленными углами 10">
            <a:extLst>
              <a:ext uri="{FF2B5EF4-FFF2-40B4-BE49-F238E27FC236}">
                <a16:creationId xmlns:a16="http://schemas.microsoft.com/office/drawing/2014/main" id="{89086A92-E6E6-4DF7-B803-7AA699E55073}"/>
              </a:ext>
            </a:extLst>
          </p:cNvPr>
          <p:cNvSpPr/>
          <p:nvPr/>
        </p:nvSpPr>
        <p:spPr>
          <a:xfrm>
            <a:off x="2911620" y="6237568"/>
            <a:ext cx="4534928" cy="500335"/>
          </a:xfrm>
          <a:prstGeom prst="wedgeRoundRectCallout">
            <a:avLst>
              <a:gd name="adj1" fmla="val -66628"/>
              <a:gd name="adj2" fmla="val -21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 1970-х годах автор был студентом </a:t>
            </a:r>
          </a:p>
        </p:txBody>
      </p:sp>
    </p:spTree>
    <p:extLst>
      <p:ext uri="{BB962C8B-B14F-4D97-AF65-F5344CB8AC3E}">
        <p14:creationId xmlns:p14="http://schemas.microsoft.com/office/powerpoint/2010/main" val="5899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BAF04F-44DE-45F9-ACC2-1A19556C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A8594-2684-43E7-8729-1A5EEDE9F79A}"/>
              </a:ext>
            </a:extLst>
          </p:cNvPr>
          <p:cNvSpPr txBox="1"/>
          <p:nvPr/>
        </p:nvSpPr>
        <p:spPr>
          <a:xfrm>
            <a:off x="1199058" y="1178397"/>
            <a:ext cx="950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Установка программы на заре разработки </a:t>
            </a:r>
            <a:r>
              <a:rPr lang="en-US" sz="2800" dirty="0"/>
              <a:t>Linux</a:t>
            </a:r>
            <a:r>
              <a:rPr lang="en-US" sz="2800" b="1" dirty="0"/>
              <a:t> </a:t>
            </a:r>
            <a:r>
              <a:rPr lang="ru-RU" sz="28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F0EA5-1A10-4960-AD61-17B1E788AAFA}"/>
              </a:ext>
            </a:extLst>
          </p:cNvPr>
          <p:cNvSpPr txBox="1"/>
          <p:nvPr/>
        </p:nvSpPr>
        <p:spPr>
          <a:xfrm>
            <a:off x="1487101" y="2177473"/>
            <a:ext cx="950827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800" b="1" dirty="0"/>
              <a:t>Скачать</a:t>
            </a:r>
            <a:r>
              <a:rPr lang="ru-RU" sz="28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dirty="0"/>
              <a:t>с Интернета 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800" b="1" dirty="0"/>
              <a:t>Распаковать</a:t>
            </a:r>
            <a:r>
              <a:rPr lang="ru-RU" sz="2800" dirty="0"/>
              <a:t> исходные файлы (самостоятельно)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eriod"/>
            </a:pPr>
            <a:r>
              <a:rPr lang="ru-RU" sz="2800" b="1" dirty="0"/>
              <a:t>Скомпилировать</a:t>
            </a:r>
            <a:r>
              <a:rPr lang="ru-RU" sz="2800" dirty="0"/>
              <a:t> исходные файлы программы (вручную)</a:t>
            </a:r>
          </a:p>
        </p:txBody>
      </p:sp>
      <p:sp>
        <p:nvSpPr>
          <p:cNvPr id="6" name="Взрыв: 14 точек 5">
            <a:extLst>
              <a:ext uri="{FF2B5EF4-FFF2-40B4-BE49-F238E27FC236}">
                <a16:creationId xmlns:a16="http://schemas.microsoft.com/office/drawing/2014/main" id="{8E2E5A8C-7891-4C16-92A8-0DF386E46115}"/>
              </a:ext>
            </a:extLst>
          </p:cNvPr>
          <p:cNvSpPr/>
          <p:nvPr/>
        </p:nvSpPr>
        <p:spPr>
          <a:xfrm>
            <a:off x="2946400" y="4289157"/>
            <a:ext cx="8681158" cy="243143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Возникали ошибки, </a:t>
            </a:r>
            <a:br>
              <a:rPr lang="ru-RU" sz="2400" dirty="0"/>
            </a:br>
            <a:r>
              <a:rPr lang="ru-RU" sz="2400" dirty="0"/>
              <a:t>и занимает много времени!</a:t>
            </a:r>
          </a:p>
        </p:txBody>
      </p:sp>
    </p:spTree>
    <p:extLst>
      <p:ext uri="{BB962C8B-B14F-4D97-AF65-F5344CB8AC3E}">
        <p14:creationId xmlns:p14="http://schemas.microsoft.com/office/powerpoint/2010/main" val="341706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B09A0E-5BB8-49DA-A6B7-174811B7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2B920-079B-46B3-A153-01442EA7D278}"/>
              </a:ext>
            </a:extLst>
          </p:cNvPr>
          <p:cNvSpPr txBox="1"/>
          <p:nvPr/>
        </p:nvSpPr>
        <p:spPr>
          <a:xfrm>
            <a:off x="4154311" y="2264048"/>
            <a:ext cx="6574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Чтобы сделать систему </a:t>
            </a:r>
            <a:r>
              <a:rPr lang="ru-RU" sz="2400" b="1" dirty="0"/>
              <a:t>дружелюбней</a:t>
            </a:r>
            <a:r>
              <a:rPr lang="ru-RU" sz="2400" dirty="0"/>
              <a:t> к пользователю, разработаны </a:t>
            </a:r>
            <a:r>
              <a:rPr lang="ru-RU" sz="2400" b="1" dirty="0"/>
              <a:t>пакетные менеджеры</a:t>
            </a:r>
            <a:r>
              <a:rPr lang="ru-RU" sz="24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2FC75-59C6-43A6-8D7C-D94ABED9F81C}"/>
              </a:ext>
            </a:extLst>
          </p:cNvPr>
          <p:cNvSpPr txBox="1"/>
          <p:nvPr/>
        </p:nvSpPr>
        <p:spPr>
          <a:xfrm>
            <a:off x="1289754" y="4358561"/>
            <a:ext cx="9787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Пакетные менеджеры </a:t>
            </a:r>
            <a:r>
              <a:rPr lang="ru-RU" sz="2800" b="1" dirty="0"/>
              <a:t>полностью автоматизируют  </a:t>
            </a:r>
            <a:r>
              <a:rPr lang="ru-RU" sz="2800" dirty="0"/>
              <a:t>установку программ.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E93D8-D78F-4881-A17E-37B594CE223B}"/>
              </a:ext>
            </a:extLst>
          </p:cNvPr>
          <p:cNvSpPr txBox="1"/>
          <p:nvPr/>
        </p:nvSpPr>
        <p:spPr>
          <a:xfrm>
            <a:off x="1289754" y="895545"/>
            <a:ext cx="10902246" cy="64633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</a:t>
            </a:r>
            <a:r>
              <a:rPr lang="ru-RU" sz="3600" b="1" dirty="0" err="1">
                <a:solidFill>
                  <a:schemeClr val="bg1"/>
                </a:solidFill>
              </a:rPr>
              <a:t>ackage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ru-RU" sz="3600" b="1" dirty="0" err="1">
                <a:solidFill>
                  <a:schemeClr val="bg1"/>
                </a:solidFill>
              </a:rPr>
              <a:t>management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18" descr="Download Hands Icon - Full Size PNG Image - PNGkit">
            <a:extLst>
              <a:ext uri="{FF2B5EF4-FFF2-40B4-BE49-F238E27FC236}">
                <a16:creationId xmlns:a16="http://schemas.microsoft.com/office/drawing/2014/main" id="{14923589-E614-4FC4-9556-FF9704C5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4" y="2234019"/>
            <a:ext cx="2204154" cy="139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1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6E7B3-1799-4417-BA74-824942D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пакетами </a:t>
            </a:r>
            <a:r>
              <a:rPr lang="ru-RU" sz="3200" dirty="0" err="1"/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5CF288-676A-4294-8E84-D82B9DE3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0867A-A83C-4C63-9A8A-8C754F02770B}"/>
              </a:ext>
            </a:extLst>
          </p:cNvPr>
          <p:cNvSpPr txBox="1"/>
          <p:nvPr/>
        </p:nvSpPr>
        <p:spPr>
          <a:xfrm>
            <a:off x="1788872" y="2085141"/>
            <a:ext cx="8286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Это</a:t>
            </a:r>
            <a:r>
              <a:rPr lang="en-US" sz="2800" dirty="0"/>
              <a:t> </a:t>
            </a:r>
            <a:r>
              <a:rPr lang="ru-RU" sz="2800" dirty="0"/>
              <a:t>методика</a:t>
            </a:r>
            <a:r>
              <a:rPr lang="en-US" sz="2800" dirty="0"/>
              <a:t> </a:t>
            </a:r>
            <a:r>
              <a:rPr lang="ru-RU" sz="2800" dirty="0"/>
              <a:t>установки</a:t>
            </a:r>
            <a:r>
              <a:rPr lang="en-US" sz="2800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управления</a:t>
            </a:r>
            <a:r>
              <a:rPr lang="en-US" sz="2800" dirty="0"/>
              <a:t> </a:t>
            </a:r>
            <a:r>
              <a:rPr lang="ru-RU" sz="2800" dirty="0"/>
              <a:t>программным</a:t>
            </a:r>
            <a:r>
              <a:rPr lang="en-US" sz="2800" dirty="0"/>
              <a:t> </a:t>
            </a:r>
            <a:r>
              <a:rPr lang="ru-RU" sz="2800" dirty="0"/>
              <a:t>обеспечением</a:t>
            </a:r>
            <a:r>
              <a:rPr lang="en-US" sz="2800" dirty="0"/>
              <a:t> </a:t>
            </a:r>
            <a:r>
              <a:rPr lang="ru-RU" sz="2800" dirty="0"/>
              <a:t>в</a:t>
            </a:r>
            <a:r>
              <a:rPr lang="en-US" sz="2800" dirty="0"/>
              <a:t> </a:t>
            </a:r>
            <a:r>
              <a:rPr lang="ru-RU" sz="2800" dirty="0"/>
              <a:t>системе.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10F81A-6E2E-474A-934D-23F41C3C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778"/>
            <a:ext cx="1399822" cy="2568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558F2-0403-40EF-8C14-34C81E78BE18}"/>
              </a:ext>
            </a:extLst>
          </p:cNvPr>
          <p:cNvSpPr txBox="1"/>
          <p:nvPr/>
        </p:nvSpPr>
        <p:spPr>
          <a:xfrm>
            <a:off x="1237868" y="6282570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Стр.  17</a:t>
            </a:r>
            <a:r>
              <a:rPr lang="en-US" dirty="0"/>
              <a:t>2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EE0AE9E-E8AC-40AE-9994-C1C765287DEC}"/>
              </a:ext>
            </a:extLst>
          </p:cNvPr>
          <p:cNvGrpSpPr/>
          <p:nvPr/>
        </p:nvGrpSpPr>
        <p:grpSpPr>
          <a:xfrm>
            <a:off x="2112427" y="3722547"/>
            <a:ext cx="9450974" cy="1809531"/>
            <a:chOff x="2112427" y="3722547"/>
            <a:chExt cx="9450974" cy="18095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2CEDAB-F4D8-4DE7-A429-31D9C1E4C811}"/>
                </a:ext>
              </a:extLst>
            </p:cNvPr>
            <p:cNvSpPr txBox="1"/>
            <p:nvPr/>
          </p:nvSpPr>
          <p:spPr>
            <a:xfrm>
              <a:off x="2112427" y="3722547"/>
              <a:ext cx="5625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Два способа установки и управления ПО: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EF8982-7F1B-47C2-ADE2-16F0F0BD47C7}"/>
                </a:ext>
              </a:extLst>
            </p:cNvPr>
            <p:cNvSpPr txBox="1"/>
            <p:nvPr/>
          </p:nvSpPr>
          <p:spPr>
            <a:xfrm>
              <a:off x="2270472" y="4470249"/>
              <a:ext cx="9292929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spcAft>
                  <a:spcPts val="1800"/>
                </a:spcAft>
                <a:buFont typeface="+mj-lt"/>
                <a:buAutoNum type="arabicPeriod"/>
              </a:pPr>
              <a:r>
                <a:rPr lang="ru-RU" sz="2400" dirty="0"/>
                <a:t>Установка самостоятельно утилитами </a:t>
              </a:r>
              <a:r>
                <a:rPr lang="en-US" sz="2400" b="1" dirty="0"/>
                <a:t>make</a:t>
              </a:r>
              <a:r>
                <a:rPr lang="en-US" sz="2400" dirty="0"/>
                <a:t> (</a:t>
              </a:r>
              <a:r>
                <a:rPr lang="ru-RU" sz="2400" dirty="0"/>
                <a:t>в консоли</a:t>
              </a:r>
              <a:r>
                <a:rPr lang="en-US" sz="2400" dirty="0"/>
                <a:t>)</a:t>
              </a:r>
              <a:endParaRPr lang="ru-RU" sz="2400" dirty="0"/>
            </a:p>
            <a:p>
              <a:pPr marL="342900" indent="-342900">
                <a:spcAft>
                  <a:spcPts val="1800"/>
                </a:spcAft>
                <a:buFont typeface="+mj-lt"/>
                <a:buAutoNum type="arabicPeriod"/>
              </a:pPr>
              <a:r>
                <a:rPr lang="ru-RU" sz="2400" dirty="0"/>
                <a:t>Пакетными менеджерами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0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F1140-F834-4D30-B642-F211C001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1572E7-3C94-4D50-8325-39033AF16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Основные понятия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6B1EB9-1EB1-4CB0-B305-545A61AB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8997-F9F5-4B2D-98AD-29120F57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99" y="1999549"/>
            <a:ext cx="3224703" cy="32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12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34EA9-63AF-4570-AB5B-A99DB9FD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Пакетные менеджеры и инсталляторы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B4115A8-6386-4104-A768-8AAD3E76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9088B-D0C0-4CA6-9DCA-1B5B07A47E2C}"/>
              </a:ext>
            </a:extLst>
          </p:cNvPr>
          <p:cNvSpPr txBox="1"/>
          <p:nvPr/>
        </p:nvSpPr>
        <p:spPr>
          <a:xfrm>
            <a:off x="1125820" y="2225380"/>
            <a:ext cx="9603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Инсталлятор</a:t>
            </a:r>
            <a:r>
              <a:rPr lang="ru-RU" sz="2800" dirty="0"/>
              <a:t> – предназначен для установки только </a:t>
            </a:r>
            <a:r>
              <a:rPr lang="ru-RU" sz="2800" i="1" dirty="0"/>
              <a:t>одной специфической</a:t>
            </a:r>
            <a:r>
              <a:rPr lang="ru-RU" sz="2800" dirty="0"/>
              <a:t> программы.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A8499-7893-46E8-AE25-E8DE68A88924}"/>
              </a:ext>
            </a:extLst>
          </p:cNvPr>
          <p:cNvSpPr txBox="1"/>
          <p:nvPr/>
        </p:nvSpPr>
        <p:spPr>
          <a:xfrm>
            <a:off x="1125820" y="3495641"/>
            <a:ext cx="103162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Пакетный менеджер </a:t>
            </a:r>
            <a:r>
              <a:rPr lang="ru-RU" sz="2800" dirty="0"/>
              <a:t>– </a:t>
            </a:r>
            <a:r>
              <a:rPr lang="ru-RU" sz="2800" i="1" dirty="0"/>
              <a:t>универсальный</a:t>
            </a:r>
            <a:r>
              <a:rPr lang="ru-RU" sz="2800" dirty="0"/>
              <a:t> установщик любого ПО (внешние приложения или компоненты ОС).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69FFC-521C-45F3-B8B2-282AA765FD09}"/>
              </a:ext>
            </a:extLst>
          </p:cNvPr>
          <p:cNvSpPr txBox="1"/>
          <p:nvPr/>
        </p:nvSpPr>
        <p:spPr>
          <a:xfrm>
            <a:off x="1130270" y="5720010"/>
            <a:ext cx="1040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772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A75BE-C1DA-46FD-B5E5-D7748C20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Где храниться дистрибутив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39FAD31-DD42-46EC-8E39-95BBC182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51339-A184-413B-BBBA-649416512CFD}"/>
              </a:ext>
            </a:extLst>
          </p:cNvPr>
          <p:cNvSpPr txBox="1"/>
          <p:nvPr/>
        </p:nvSpPr>
        <p:spPr>
          <a:xfrm>
            <a:off x="1130270" y="2167959"/>
            <a:ext cx="9007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Репозитории дистрибутива </a:t>
            </a:r>
            <a:r>
              <a:rPr lang="en-US" sz="2800" b="1" dirty="0"/>
              <a:t>Linux </a:t>
            </a:r>
            <a:r>
              <a:rPr lang="en-US" sz="2800" dirty="0"/>
              <a:t>– </a:t>
            </a:r>
            <a:r>
              <a:rPr lang="ru-RU" sz="2800" dirty="0"/>
              <a:t>это </a:t>
            </a:r>
            <a:r>
              <a:rPr lang="ru-RU" sz="2800" b="1" dirty="0">
                <a:solidFill>
                  <a:srgbClr val="C00000"/>
                </a:solidFill>
              </a:rPr>
              <a:t>серверы</a:t>
            </a:r>
            <a:r>
              <a:rPr lang="ru-RU" sz="2800" dirty="0"/>
              <a:t> с базой пакетов.</a:t>
            </a:r>
          </a:p>
        </p:txBody>
      </p:sp>
      <p:pic>
        <p:nvPicPr>
          <p:cNvPr id="5" name="Picture 30" descr="Картинки по запросу репозиторий бнту">
            <a:extLst>
              <a:ext uri="{FF2B5EF4-FFF2-40B4-BE49-F238E27FC236}">
                <a16:creationId xmlns:a16="http://schemas.microsoft.com/office/drawing/2014/main" id="{9E177A8C-FD7C-47BB-BE0E-121A84CE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5" y="3332710"/>
            <a:ext cx="4407453" cy="321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D5C7C274-BAD7-45C3-A447-679008FFC269}"/>
              </a:ext>
            </a:extLst>
          </p:cNvPr>
          <p:cNvSpPr/>
          <p:nvPr/>
        </p:nvSpPr>
        <p:spPr>
          <a:xfrm>
            <a:off x="1004711" y="3883378"/>
            <a:ext cx="5779911" cy="1749778"/>
          </a:xfrm>
          <a:prstGeom prst="wedgeRoundRectCallout">
            <a:avLst>
              <a:gd name="adj1" fmla="val 67488"/>
              <a:gd name="adj2" fmla="val -14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2400" b="1"/>
              <a:t>Репозиторий, хранилище </a:t>
            </a:r>
            <a:r>
              <a:rPr lang="ru-RU" sz="2400"/>
              <a:t>– место, где хранятся и поддерживаются какие-либо данные.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8309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FB0A26-1457-4029-A7E4-1F9E6EA3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9D2EA-D47F-468B-86EA-4740A97CBC5E}"/>
              </a:ext>
            </a:extLst>
          </p:cNvPr>
          <p:cNvSpPr txBox="1"/>
          <p:nvPr/>
        </p:nvSpPr>
        <p:spPr>
          <a:xfrm>
            <a:off x="1006092" y="1082888"/>
            <a:ext cx="10655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Все пакетные менеджеры Linux имеют свой список репозиториев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0586D-0BE0-435A-94E4-072869D72E4E}"/>
              </a:ext>
            </a:extLst>
          </p:cNvPr>
          <p:cNvSpPr txBox="1"/>
          <p:nvPr/>
        </p:nvSpPr>
        <p:spPr>
          <a:xfrm>
            <a:off x="1934796" y="2644170"/>
            <a:ext cx="79832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Во время установки </a:t>
            </a:r>
            <a:r>
              <a:rPr lang="ru-RU" sz="2800" b="1" dirty="0"/>
              <a:t>алгоритм менеджера </a:t>
            </a:r>
            <a:r>
              <a:rPr lang="ru-RU" sz="2800" dirty="0"/>
              <a:t>находит необходимый пакет в базе и производит </a:t>
            </a:r>
            <a:r>
              <a:rPr lang="ru-RU" sz="2800" b="1" dirty="0"/>
              <a:t>автоматическое скачивание</a:t>
            </a:r>
            <a:r>
              <a:rPr lang="ru-RU" sz="2800" dirty="0"/>
              <a:t>, </a:t>
            </a:r>
            <a:r>
              <a:rPr lang="ru-RU" sz="2800" b="1" dirty="0"/>
              <a:t>установку</a:t>
            </a:r>
            <a:r>
              <a:rPr lang="ru-RU" sz="2800" dirty="0"/>
              <a:t> и </a:t>
            </a:r>
            <a:r>
              <a:rPr lang="ru-RU" sz="2800" b="1" dirty="0"/>
              <a:t>настройку</a:t>
            </a:r>
            <a:r>
              <a:rPr lang="ru-RU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F6AF0-3A6B-438D-9C8F-FB306A783F92}"/>
              </a:ext>
            </a:extLst>
          </p:cNvPr>
          <p:cNvSpPr txBox="1"/>
          <p:nvPr/>
        </p:nvSpPr>
        <p:spPr>
          <a:xfrm>
            <a:off x="1130270" y="5720010"/>
            <a:ext cx="1040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6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731D8-9657-46AB-91FD-4D2D755D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Репозитории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19E2-411A-49FD-BDBF-235EA57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43</a:t>
            </a:fld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3ABAFBB-6B2D-412D-BD25-BD6128EA487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896113"/>
            <a:ext cx="12192000" cy="4148386"/>
            <a:chOff x="8263" y="2962591"/>
            <a:chExt cx="11549711" cy="3929844"/>
          </a:xfrm>
        </p:grpSpPr>
        <p:pic>
          <p:nvPicPr>
            <p:cNvPr id="6" name="Picture 18" descr="https://ruud.ru/wp-content/uploads/2018/06/b9315a693f452b3e650591b9ea8000fa.jpg">
              <a:extLst>
                <a:ext uri="{FF2B5EF4-FFF2-40B4-BE49-F238E27FC236}">
                  <a16:creationId xmlns:a16="http://schemas.microsoft.com/office/drawing/2014/main" id="{D1A701E3-92AF-4B95-8427-A76BF6E8D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740" y="2964598"/>
              <a:ext cx="3636534" cy="17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0" descr="Картинки по запросу репозиторий линукс минт">
              <a:extLst>
                <a:ext uri="{FF2B5EF4-FFF2-40B4-BE49-F238E27FC236}">
                  <a16:creationId xmlns:a16="http://schemas.microsoft.com/office/drawing/2014/main" id="{5F32697F-2367-40D5-8C19-731B2A08D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" y="4699790"/>
              <a:ext cx="4083029" cy="214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https://cyber-x.ru/wp-content/uploads/2019/09/Debian_ppa_repos.png">
              <a:extLst>
                <a:ext uri="{FF2B5EF4-FFF2-40B4-BE49-F238E27FC236}">
                  <a16:creationId xmlns:a16="http://schemas.microsoft.com/office/drawing/2014/main" id="{6C8E453B-8C0C-4CDE-BB35-6BEF562E8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4307" y="2962591"/>
              <a:ext cx="3017551" cy="174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Рисунок 8" descr="https://serfery.ru/backend/thumbs/3665a8002192a754b61055d2fa147c83/medium.jpg">
              <a:extLst>
                <a:ext uri="{FF2B5EF4-FFF2-40B4-BE49-F238E27FC236}">
                  <a16:creationId xmlns:a16="http://schemas.microsoft.com/office/drawing/2014/main" id="{5CD65FAD-169E-4527-98CA-E95EE0FC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" y="2962591"/>
              <a:ext cx="3096044" cy="174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8" descr="http://linuxmint.info/upload/wysiwyg/d5a67d2ab3457cb899d8fe6ff8ae72f8.jpg">
              <a:extLst>
                <a:ext uri="{FF2B5EF4-FFF2-40B4-BE49-F238E27FC236}">
                  <a16:creationId xmlns:a16="http://schemas.microsoft.com/office/drawing/2014/main" id="{B0197DC5-F387-44FD-8D69-883BAA3E0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292" y="4706705"/>
              <a:ext cx="4631634" cy="213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4" descr="Похожее изображение">
              <a:extLst>
                <a:ext uri="{FF2B5EF4-FFF2-40B4-BE49-F238E27FC236}">
                  <a16:creationId xmlns:a16="http://schemas.microsoft.com/office/drawing/2014/main" id="{489509B6-94A1-4345-A871-BAB47D614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6601" y="2963666"/>
              <a:ext cx="2521373" cy="174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6" descr="Картинки по запросу центр приложений линукс минт">
              <a:extLst>
                <a:ext uri="{FF2B5EF4-FFF2-40B4-BE49-F238E27FC236}">
                  <a16:creationId xmlns:a16="http://schemas.microsoft.com/office/drawing/2014/main" id="{7C1D4FAB-660F-4453-B54F-E86F92AA1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6513" y="4696859"/>
              <a:ext cx="2622804" cy="219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0736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1C62F-2642-478B-A281-2E599D2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упаковки пакетов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D85864-9234-4588-8781-1DF7E4E8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Дистрибутив Linux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923F5C-D0C6-48B8-891B-14DD607D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Китай Упаковка из нержавеющей стали роликовый конвейер – Купить Ленточный  транспортер в ru.made-in-china.com">
            <a:extLst>
              <a:ext uri="{FF2B5EF4-FFF2-40B4-BE49-F238E27FC236}">
                <a16:creationId xmlns:a16="http://schemas.microsoft.com/office/drawing/2014/main" id="{C948D2C5-3CD7-4B0B-BB9E-38A93FD5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66" y="3968149"/>
            <a:ext cx="4458320" cy="27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669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7F4B0-CD80-48D1-A0FF-6EFA775C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пакетных менеджеров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DCD7B8-65CA-45CA-81F6-28CC3F86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45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CB428-87FF-436F-98D0-C12711AC9A25}"/>
              </a:ext>
            </a:extLst>
          </p:cNvPr>
          <p:cNvSpPr txBox="1"/>
          <p:nvPr/>
        </p:nvSpPr>
        <p:spPr>
          <a:xfrm>
            <a:off x="2382092" y="2936878"/>
            <a:ext cx="79246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Для </a:t>
            </a:r>
            <a:r>
              <a:rPr lang="ru-RU" b="1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поиска</a:t>
            </a:r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b="1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скачивания</a:t>
            </a:r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пакетов из репозиториев. В процессе работы могут задействовать </a:t>
            </a:r>
            <a:r>
              <a:rPr lang="ru-RU" b="0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низкоуровневые</a:t>
            </a:r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менеджеры для инсталляции загруженных программ.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66BE0-FF57-42A6-8924-F9137D887725}"/>
              </a:ext>
            </a:extLst>
          </p:cNvPr>
          <p:cNvSpPr txBox="1"/>
          <p:nvPr/>
        </p:nvSpPr>
        <p:spPr>
          <a:xfrm>
            <a:off x="1130270" y="2238886"/>
            <a:ext cx="515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Высокоуровневые менеджеры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6D72D-8328-463B-8665-65BEC62C09BA}"/>
              </a:ext>
            </a:extLst>
          </p:cNvPr>
          <p:cNvSpPr txBox="1"/>
          <p:nvPr/>
        </p:nvSpPr>
        <p:spPr>
          <a:xfrm>
            <a:off x="1130270" y="4227932"/>
            <a:ext cx="48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Низкоуровневые менеджеры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4F827-D8FA-435D-A282-661B397351C0}"/>
              </a:ext>
            </a:extLst>
          </p:cNvPr>
          <p:cNvSpPr txBox="1"/>
          <p:nvPr/>
        </p:nvSpPr>
        <p:spPr>
          <a:xfrm>
            <a:off x="2382092" y="4855442"/>
            <a:ext cx="8443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Для </a:t>
            </a:r>
            <a:r>
              <a:rPr lang="ru-RU" b="1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установки локальных </a:t>
            </a:r>
            <a:r>
              <a:rPr lang="ru-RU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пакетов, загруженных вручную пользователем, или высокоуровневым пакетным менеджером.</a:t>
            </a:r>
          </a:p>
        </p:txBody>
      </p:sp>
    </p:spTree>
    <p:extLst>
      <p:ext uri="{BB962C8B-B14F-4D97-AF65-F5344CB8AC3E}">
        <p14:creationId xmlns:p14="http://schemas.microsoft.com/office/powerpoint/2010/main" val="28095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F34DF-1FF5-46BA-87A0-4F7E8491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Разновидности технологии упаковки пакетов дистрибутива Linux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82A9-1F2B-4362-9382-AC9CD9FB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75050-EE5E-4A60-911E-EC1E68288CEA}"/>
              </a:ext>
            </a:extLst>
          </p:cNvPr>
          <p:cNvSpPr txBox="1"/>
          <p:nvPr/>
        </p:nvSpPr>
        <p:spPr>
          <a:xfrm>
            <a:off x="1925447" y="2474893"/>
            <a:ext cx="7049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Разные дистрибутивы </a:t>
            </a:r>
            <a:r>
              <a:rPr lang="ru-RU" sz="2800" dirty="0"/>
              <a:t>используют </a:t>
            </a:r>
            <a:br>
              <a:rPr lang="ru-RU" sz="2800" dirty="0"/>
            </a:br>
            <a:r>
              <a:rPr lang="ru-RU" sz="2800" b="1" dirty="0"/>
              <a:t>различные системы пакетов</a:t>
            </a:r>
            <a:r>
              <a:rPr lang="ru-RU" sz="2800" dirty="0"/>
              <a:t>.</a:t>
            </a: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B01E8D20-141A-4B6D-85CF-CCE259372A07}"/>
              </a:ext>
            </a:extLst>
          </p:cNvPr>
          <p:cNvSpPr/>
          <p:nvPr/>
        </p:nvSpPr>
        <p:spPr>
          <a:xfrm>
            <a:off x="2762991" y="3804942"/>
            <a:ext cx="8240889" cy="2099734"/>
          </a:xfrm>
          <a:prstGeom prst="wedgeRoundRectCallout">
            <a:avLst>
              <a:gd name="adj1" fmla="val 21085"/>
              <a:gd name="adj2" fmla="val 70451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/>
              <a:t>Как правило,  </a:t>
            </a:r>
            <a:br>
              <a:rPr lang="ru-RU" sz="2800" dirty="0"/>
            </a:br>
            <a:r>
              <a:rPr lang="ru-RU" sz="2800" b="1" dirty="0"/>
              <a:t>пакеты</a:t>
            </a:r>
            <a:r>
              <a:rPr lang="ru-RU" sz="2800" dirty="0"/>
              <a:t>,  подготовленные  для  одного  дистрибутива,  </a:t>
            </a:r>
            <a:r>
              <a:rPr lang="ru-RU" sz="2800" b="1" dirty="0">
                <a:solidFill>
                  <a:srgbClr val="FFFF00"/>
                </a:solidFill>
              </a:rPr>
              <a:t>несовместимы</a:t>
            </a:r>
            <a:r>
              <a:rPr lang="ru-RU" sz="2800" dirty="0"/>
              <a:t>  </a:t>
            </a:r>
            <a:r>
              <a:rPr lang="ru-RU" sz="2800"/>
              <a:t>с  другими.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339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9EF3967-355A-4B6E-A56E-79D9F1D7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B836E-28DE-448D-B693-59E675BD01C1}"/>
              </a:ext>
            </a:extLst>
          </p:cNvPr>
          <p:cNvSpPr txBox="1"/>
          <p:nvPr/>
        </p:nvSpPr>
        <p:spPr>
          <a:xfrm>
            <a:off x="1062537" y="855346"/>
            <a:ext cx="7878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b="0" i="0" dirty="0">
                <a:solidFill>
                  <a:srgbClr val="202737"/>
                </a:solidFill>
                <a:effectLst/>
                <a:latin typeface="Roboto" panose="02000000000000000000" pitchFamily="2" charset="0"/>
              </a:rPr>
              <a:t>Распространенные форматы пакетов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FCDD2-37CF-4716-96C8-A9C52E4D0AB6}"/>
              </a:ext>
            </a:extLst>
          </p:cNvPr>
          <p:cNvSpPr txBox="1"/>
          <p:nvPr/>
        </p:nvSpPr>
        <p:spPr>
          <a:xfrm>
            <a:off x="1462257" y="2001798"/>
            <a:ext cx="985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DEB (.deb)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	</a:t>
            </a:r>
            <a:r>
              <a:rPr lang="ru-RU" sz="2800" dirty="0">
                <a:latin typeface="Roboto" panose="02000000000000000000" pitchFamily="2" charset="0"/>
              </a:rPr>
              <a:t>– сообщество </a:t>
            </a:r>
            <a:r>
              <a:rPr lang="en-US" sz="2800" dirty="0">
                <a:solidFill>
                  <a:srgbClr val="0070C0"/>
                </a:solidFill>
                <a:latin typeface="Roboto" panose="02000000000000000000" pitchFamily="2" charset="0"/>
              </a:rPr>
              <a:t>Debian</a:t>
            </a:r>
            <a:endParaRPr lang="ru-RU" sz="2800" dirty="0">
              <a:solidFill>
                <a:srgbClr val="0070C0"/>
              </a:solidFill>
              <a:latin typeface="Roboto" panose="02000000000000000000" pitchFamily="2" charset="0"/>
            </a:endParaRP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RPM (.rpm)</a:t>
            </a:r>
            <a:r>
              <a:rPr lang="en-US" sz="2800" dirty="0">
                <a:solidFill>
                  <a:srgbClr val="FF0000"/>
                </a:solidFill>
                <a:latin typeface="Roboto" panose="02000000000000000000" pitchFamily="2" charset="0"/>
              </a:rPr>
              <a:t>	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ru-RU" sz="2800" dirty="0">
                <a:latin typeface="Roboto" panose="02000000000000000000" pitchFamily="2" charset="0"/>
              </a:rPr>
              <a:t>– компания </a:t>
            </a:r>
            <a:r>
              <a:rPr lang="en-US" sz="2800" dirty="0">
                <a:solidFill>
                  <a:srgbClr val="FF0000"/>
                </a:solidFill>
                <a:latin typeface="Roboto" panose="02000000000000000000" pitchFamily="2" charset="0"/>
              </a:rPr>
              <a:t>Red Hat</a:t>
            </a:r>
            <a:endParaRPr lang="ru-RU" sz="2800" dirty="0">
              <a:solidFill>
                <a:srgbClr val="FF0000"/>
              </a:solidFill>
              <a:latin typeface="Roboto" panose="02000000000000000000" pitchFamily="2" charset="0"/>
            </a:endParaRP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TAR.XZ</a:t>
            </a:r>
            <a:r>
              <a:rPr lang="en-US" sz="2800" dirty="0">
                <a:latin typeface="Roboto" panose="02000000000000000000" pitchFamily="2" charset="0"/>
              </a:rPr>
              <a:t> </a:t>
            </a:r>
            <a:r>
              <a:rPr lang="ru-RU" sz="2800" b="0" i="0" dirty="0">
                <a:effectLst/>
                <a:latin typeface="Roboto" panose="02000000000000000000" pitchFamily="2" charset="0"/>
              </a:rPr>
              <a:t>		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	</a:t>
            </a:r>
            <a:r>
              <a:rPr lang="ru-RU" sz="2800" dirty="0">
                <a:latin typeface="Roboto" panose="02000000000000000000" pitchFamily="2" charset="0"/>
              </a:rPr>
              <a:t>– сообщество </a:t>
            </a:r>
            <a:r>
              <a:rPr lang="en-US" sz="2800" b="1" dirty="0" err="1">
                <a:latin typeface="Roboto" panose="02000000000000000000" pitchFamily="2" charset="0"/>
              </a:rPr>
              <a:t>ArchLinux</a:t>
            </a:r>
            <a:r>
              <a:rPr lang="en-US" sz="2800" dirty="0">
                <a:latin typeface="Roboto" panose="02000000000000000000" pitchFamily="2" charset="0"/>
              </a:rPr>
              <a:t> </a:t>
            </a:r>
            <a:endParaRPr lang="ru-RU" sz="2800" dirty="0">
              <a:latin typeface="Roboto" panose="02000000000000000000" pitchFamily="2" charset="0"/>
            </a:endParaRPr>
          </a:p>
          <a:p>
            <a:pPr marL="285750" indent="-28575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Ebuild</a:t>
            </a:r>
            <a:r>
              <a:rPr lang="en-US" sz="28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(.</a:t>
            </a:r>
            <a:r>
              <a:rPr lang="en-US" sz="28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ebuild</a:t>
            </a:r>
            <a:r>
              <a:rPr lang="en-US" sz="28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ru-RU" sz="28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dirty="0">
                <a:latin typeface="Roboto" panose="02000000000000000000" pitchFamily="2" charset="0"/>
              </a:rPr>
              <a:t>– скрипты </a:t>
            </a:r>
            <a:r>
              <a:rPr lang="en-US" sz="2800" dirty="0">
                <a:latin typeface="Roboto" panose="02000000000000000000" pitchFamily="2" charset="0"/>
              </a:rPr>
              <a:t>bash</a:t>
            </a:r>
            <a:r>
              <a:rPr lang="ru-RU" sz="2800" dirty="0">
                <a:latin typeface="Roboto" panose="02000000000000000000" pitchFamily="2" charset="0"/>
              </a:rPr>
              <a:t> в дистрибутивах </a:t>
            </a:r>
            <a:r>
              <a:rPr lang="ru-RU" sz="2800" dirty="0" err="1">
                <a:latin typeface="Roboto" panose="02000000000000000000" pitchFamily="2" charset="0"/>
              </a:rPr>
              <a:t>Gentoo</a:t>
            </a:r>
            <a:r>
              <a:rPr lang="ru-RU" sz="2800" dirty="0">
                <a:latin typeface="Roboto" panose="02000000000000000000" pitchFamily="2" charset="0"/>
              </a:rPr>
              <a:t> и </a:t>
            </a:r>
            <a:r>
              <a:rPr lang="ru-RU" sz="2800" dirty="0" err="1">
                <a:latin typeface="Roboto" panose="02000000000000000000" pitchFamily="2" charset="0"/>
              </a:rPr>
              <a:t>Calculate</a:t>
            </a:r>
            <a:r>
              <a:rPr lang="ru-RU" sz="2800" dirty="0">
                <a:latin typeface="Roboto" panose="02000000000000000000" pitchFamily="2" charset="0"/>
              </a:rPr>
              <a:t> Linux</a:t>
            </a:r>
            <a:endParaRPr lang="en-US" sz="2800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84E03-E870-4544-9972-601F91DAF813}"/>
              </a:ext>
            </a:extLst>
          </p:cNvPr>
          <p:cNvSpPr txBox="1"/>
          <p:nvPr/>
        </p:nvSpPr>
        <p:spPr>
          <a:xfrm>
            <a:off x="937669" y="5739725"/>
            <a:ext cx="1090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183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407B43-B196-418B-8E84-E3A65666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7D384-744D-495E-8A4E-9770C5356DC7}"/>
              </a:ext>
            </a:extLst>
          </p:cNvPr>
          <p:cNvSpPr txBox="1"/>
          <p:nvPr/>
        </p:nvSpPr>
        <p:spPr>
          <a:xfrm>
            <a:off x="1254610" y="970845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Формат пакета </a:t>
            </a:r>
            <a:r>
              <a:rPr lang="en-US" sz="2800" b="1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DEB (.deb)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4BDBF-5D04-4AD7-AF07-6D0E20C35CAB}"/>
              </a:ext>
            </a:extLst>
          </p:cNvPr>
          <p:cNvSpPr txBox="1"/>
          <p:nvPr/>
        </p:nvSpPr>
        <p:spPr>
          <a:xfrm>
            <a:off x="1254611" y="1952977"/>
            <a:ext cx="7200768" cy="1354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Операционная система 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Debian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/>
              <a:t>один из самых </a:t>
            </a:r>
            <a:r>
              <a:rPr lang="ru-RU" b="1" dirty="0"/>
              <a:t>популярных</a:t>
            </a:r>
            <a:r>
              <a:rPr lang="ru-RU" dirty="0"/>
              <a:t> и </a:t>
            </a:r>
            <a:r>
              <a:rPr lang="ru-RU" b="1" dirty="0"/>
              <a:t>важных</a:t>
            </a:r>
            <a:r>
              <a:rPr lang="ru-RU" dirty="0"/>
              <a:t> дистрибутивов GNU/Linux. </a:t>
            </a:r>
          </a:p>
          <a:p>
            <a:pPr>
              <a:spcAft>
                <a:spcPts val="1200"/>
              </a:spcAft>
            </a:pPr>
            <a:r>
              <a:rPr lang="ru-RU" dirty="0"/>
              <a:t>В первичной форме оказавший значительное влияние на развитие этого типа ОС в целом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D46BD4-C05F-44A0-9DA3-59C5C79E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8" y="-1"/>
            <a:ext cx="2929510" cy="6890383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4FD5820-1F05-4ED9-A2E0-AFD42751CF22}"/>
              </a:ext>
            </a:extLst>
          </p:cNvPr>
          <p:cNvGrpSpPr/>
          <p:nvPr/>
        </p:nvGrpSpPr>
        <p:grpSpPr>
          <a:xfrm>
            <a:off x="1254609" y="3822100"/>
            <a:ext cx="7110457" cy="2828817"/>
            <a:chOff x="1254609" y="3822100"/>
            <a:chExt cx="7110457" cy="2828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90CBCF-D3C9-484C-9F2B-826C5DE27A22}"/>
                </a:ext>
              </a:extLst>
            </p:cNvPr>
            <p:cNvSpPr txBox="1"/>
            <p:nvPr/>
          </p:nvSpPr>
          <p:spPr>
            <a:xfrm>
              <a:off x="1254610" y="3822100"/>
              <a:ext cx="6107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Debian</a:t>
              </a:r>
              <a:r>
                <a:rPr lang="ru-RU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 стал основой целого ряда дистрибутивов:</a:t>
              </a:r>
              <a:endParaRPr lang="ru-RU" dirty="0"/>
            </a:p>
          </p:txBody>
        </p:sp>
        <p:pic>
          <p:nvPicPr>
            <p:cNvPr id="9" name="Picture 18" descr="https://rizado.ru/wp-content/uploads/2018/01/linux_mint.png">
              <a:extLst>
                <a:ext uri="{FF2B5EF4-FFF2-40B4-BE49-F238E27FC236}">
                  <a16:creationId xmlns:a16="http://schemas.microsoft.com/office/drawing/2014/main" id="{9EA7AD91-3FF0-4F97-A445-DF9F72C6E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33" y="5266399"/>
              <a:ext cx="1670756" cy="1253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3BD58-5D4C-4344-A02E-501304209E5F}"/>
                </a:ext>
              </a:extLst>
            </p:cNvPr>
            <p:cNvSpPr txBox="1"/>
            <p:nvPr/>
          </p:nvSpPr>
          <p:spPr>
            <a:xfrm>
              <a:off x="1254609" y="4296133"/>
              <a:ext cx="7110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 err="1"/>
                <a:t>antiX</a:t>
              </a:r>
              <a:r>
                <a:rPr lang="ru-RU" b="1" dirty="0"/>
                <a:t>, </a:t>
              </a:r>
              <a:r>
                <a:rPr lang="ru-RU" b="1" dirty="0" err="1"/>
                <a:t>Kali</a:t>
              </a:r>
              <a:r>
                <a:rPr lang="ru-RU" b="1" dirty="0"/>
                <a:t> Linux, </a:t>
              </a:r>
              <a:r>
                <a:rPr lang="ru-RU" b="1" dirty="0" err="1"/>
                <a:t>Knoppix</a:t>
              </a:r>
              <a:r>
                <a:rPr lang="ru-RU" b="1" dirty="0"/>
                <a:t>, Linux </a:t>
              </a:r>
              <a:r>
                <a:rPr lang="ru-RU" b="1" dirty="0" err="1"/>
                <a:t>Mint</a:t>
              </a:r>
              <a:r>
                <a:rPr lang="ru-RU" b="1" dirty="0"/>
                <a:t>, </a:t>
              </a:r>
              <a:r>
                <a:rPr lang="ru-RU" b="1" dirty="0" err="1"/>
                <a:t>Maemo</a:t>
              </a:r>
              <a:r>
                <a:rPr lang="ru-RU" b="1" dirty="0"/>
                <a:t>, </a:t>
              </a:r>
              <a:r>
                <a:rPr lang="ru-RU" b="1" dirty="0" err="1"/>
                <a:t>SteamOS</a:t>
              </a:r>
              <a:r>
                <a:rPr lang="ru-RU" b="1" dirty="0"/>
                <a:t>, TAILS, Ubuntu.</a:t>
              </a:r>
            </a:p>
          </p:txBody>
        </p:sp>
        <p:pic>
          <p:nvPicPr>
            <p:cNvPr id="12" name="Picture 18" descr="How can I install Ubuntu on a device without a screen nor a keyboard?">
              <a:extLst>
                <a:ext uri="{FF2B5EF4-FFF2-40B4-BE49-F238E27FC236}">
                  <a16:creationId xmlns:a16="http://schemas.microsoft.com/office/drawing/2014/main" id="{6D14B4D0-6623-4797-B913-35BA6372F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451" y="5136260"/>
              <a:ext cx="1405842" cy="14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Картинки по запросу &quot;KolibriOS&quot;&quot;">
              <a:extLst>
                <a:ext uri="{FF2B5EF4-FFF2-40B4-BE49-F238E27FC236}">
                  <a16:creationId xmlns:a16="http://schemas.microsoft.com/office/drawing/2014/main" id="{0EFA4935-3EA1-441C-9A59-D472C44E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870" y="5155721"/>
              <a:ext cx="1495196" cy="149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46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407B43-B196-418B-8E84-E3A65666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7D384-744D-495E-8A4E-9770C5356DC7}"/>
              </a:ext>
            </a:extLst>
          </p:cNvPr>
          <p:cNvSpPr txBox="1"/>
          <p:nvPr/>
        </p:nvSpPr>
        <p:spPr>
          <a:xfrm>
            <a:off x="1254610" y="970845"/>
            <a:ext cx="499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Формат пакета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RPM (.rpm)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B3CD-81CC-4BB0-A54D-7DFA72577198}"/>
              </a:ext>
            </a:extLst>
          </p:cNvPr>
          <p:cNvSpPr txBox="1"/>
          <p:nvPr/>
        </p:nvSpPr>
        <p:spPr>
          <a:xfrm>
            <a:off x="1254611" y="1952977"/>
            <a:ext cx="6816945" cy="21852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b="1" dirty="0">
                <a:solidFill>
                  <a:srgbClr val="FF0000"/>
                </a:solidFill>
              </a:rPr>
              <a:t>Red Hat </a:t>
            </a:r>
            <a:r>
              <a:rPr lang="ru-RU" dirty="0"/>
              <a:t>– </a:t>
            </a:r>
            <a:r>
              <a:rPr lang="ru-RU" b="1" dirty="0"/>
              <a:t>американская компания</a:t>
            </a:r>
            <a:r>
              <a:rPr lang="ru-RU" dirty="0"/>
              <a:t>, производитель ПО на основе ядра Linux: </a:t>
            </a:r>
            <a:r>
              <a:rPr lang="en-US" b="1" dirty="0"/>
              <a:t>OS</a:t>
            </a:r>
            <a:r>
              <a:rPr lang="en-US" dirty="0"/>
              <a:t> </a:t>
            </a:r>
            <a:r>
              <a:rPr lang="ru-RU" b="1" dirty="0">
                <a:solidFill>
                  <a:srgbClr val="FF0000"/>
                </a:solidFill>
              </a:rPr>
              <a:t>Red Hat Enterprise Linux </a:t>
            </a:r>
            <a:r>
              <a:rPr lang="ru-RU" dirty="0"/>
              <a:t>(распространяется по годовой подписке). </a:t>
            </a:r>
            <a:endParaRPr lang="en-US" dirty="0"/>
          </a:p>
          <a:p>
            <a:pPr algn="just">
              <a:spcAft>
                <a:spcPts val="1200"/>
              </a:spcAft>
            </a:pPr>
            <a:r>
              <a:rPr lang="ru-RU" dirty="0"/>
              <a:t>Проект </a:t>
            </a:r>
            <a:r>
              <a:rPr lang="ru-RU" b="1" dirty="0" err="1">
                <a:solidFill>
                  <a:srgbClr val="FF0000"/>
                </a:solidFill>
              </a:rPr>
              <a:t>Fedora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b="1" dirty="0"/>
              <a:t>фетровая шляпа</a:t>
            </a:r>
            <a:r>
              <a:rPr lang="en-US" dirty="0"/>
              <a:t>) </a:t>
            </a:r>
            <a:r>
              <a:rPr lang="ru-RU" dirty="0"/>
              <a:t>задуман компанией как </a:t>
            </a:r>
            <a:r>
              <a:rPr lang="ru-RU" b="1" dirty="0"/>
              <a:t>тестовая площадка </a:t>
            </a:r>
            <a:r>
              <a:rPr lang="ru-RU" dirty="0"/>
              <a:t>для новых технологий и компонентов системы, которые позднее могут быть использованы в корпоративных дистрибутивах.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17C020-91D2-4D5B-8CB8-88D3D64AB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00988"/>
              </p:ext>
            </p:extLst>
          </p:nvPr>
        </p:nvGraphicFramePr>
        <p:xfrm>
          <a:off x="1254610" y="6275758"/>
          <a:ext cx="3249789" cy="365760"/>
        </p:xfrm>
        <a:graphic>
          <a:graphicData uri="http://schemas.openxmlformats.org/drawingml/2006/table">
            <a:tbl>
              <a:tblPr/>
              <a:tblGrid>
                <a:gridCol w="3249789">
                  <a:extLst>
                    <a:ext uri="{9D8B030D-6E8A-4147-A177-3AD203B41FA5}">
                      <a16:colId xmlns:a16="http://schemas.microsoft.com/office/drawing/2014/main" val="703866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hlinkClick r:id="rId2"/>
                        </a:rPr>
                        <a:t>www.redhat.com 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40179"/>
                  </a:ext>
                </a:extLst>
              </a:tr>
            </a:tbl>
          </a:graphicData>
        </a:graphic>
      </p:graphicFrame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507D6AA-B1EE-4296-850B-9F69B2F50B1E}"/>
              </a:ext>
            </a:extLst>
          </p:cNvPr>
          <p:cNvGrpSpPr>
            <a:grpSpLocks noChangeAspect="1"/>
          </p:cNvGrpSpPr>
          <p:nvPr/>
        </p:nvGrpSpPr>
        <p:grpSpPr>
          <a:xfrm>
            <a:off x="8942211" y="19225"/>
            <a:ext cx="3249789" cy="6838775"/>
            <a:chOff x="9326880" y="-1"/>
            <a:chExt cx="2865120" cy="602928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A408448-E16C-43BB-8543-F3E4F10A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4486" y="-1"/>
              <a:ext cx="2857514" cy="1952977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A64D75D-67DB-4075-AECD-D842467F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6880" y="1952976"/>
              <a:ext cx="2865120" cy="4076310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800A74-5CEF-4607-BE5F-10FCF3B20BD9}"/>
              </a:ext>
            </a:extLst>
          </p:cNvPr>
          <p:cNvSpPr/>
          <p:nvPr/>
        </p:nvSpPr>
        <p:spPr>
          <a:xfrm>
            <a:off x="8816622" y="640986"/>
            <a:ext cx="2709334" cy="770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BDEB5E-CAEE-45C7-A4C3-B18C4F9FC817}"/>
              </a:ext>
            </a:extLst>
          </p:cNvPr>
          <p:cNvSpPr/>
          <p:nvPr/>
        </p:nvSpPr>
        <p:spPr>
          <a:xfrm>
            <a:off x="8816622" y="4543722"/>
            <a:ext cx="2709334" cy="468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05DE71D-9923-495F-A95C-B6BCA75C4D3E}"/>
              </a:ext>
            </a:extLst>
          </p:cNvPr>
          <p:cNvGrpSpPr/>
          <p:nvPr/>
        </p:nvGrpSpPr>
        <p:grpSpPr>
          <a:xfrm>
            <a:off x="483136" y="4717158"/>
            <a:ext cx="7750012" cy="1063919"/>
            <a:chOff x="191911" y="4550959"/>
            <a:chExt cx="7750012" cy="1063919"/>
          </a:xfrm>
        </p:grpSpPr>
        <p:pic>
          <p:nvPicPr>
            <p:cNvPr id="6147" name="Picture 3" descr="Изображение логотипа">
              <a:extLst>
                <a:ext uri="{FF2B5EF4-FFF2-40B4-BE49-F238E27FC236}">
                  <a16:creationId xmlns:a16="http://schemas.microsoft.com/office/drawing/2014/main" id="{8D4C8337-DC23-4BB7-AE0A-44EE9162A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11" y="4550959"/>
              <a:ext cx="2652889" cy="106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Red Hat обновила свой инструментарий для управления серверной  инфраструктурой - Новости рынка ЦОД, обзор инженерных решений Дата-Центров">
              <a:extLst>
                <a:ext uri="{FF2B5EF4-FFF2-40B4-BE49-F238E27FC236}">
                  <a16:creationId xmlns:a16="http://schemas.microsoft.com/office/drawing/2014/main" id="{653EC5B6-C801-40B0-A206-D169657F4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679" y="4595068"/>
              <a:ext cx="927099" cy="1019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Изображение логотипа">
              <a:extLst>
                <a:ext uri="{FF2B5EF4-FFF2-40B4-BE49-F238E27FC236}">
                  <a16:creationId xmlns:a16="http://schemas.microsoft.com/office/drawing/2014/main" id="{7550834E-5BBE-4F5B-B657-3A3AF15C7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4647190"/>
              <a:ext cx="3196159" cy="915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8B522E-C486-4FEF-A74B-950FF073029B}"/>
              </a:ext>
            </a:extLst>
          </p:cNvPr>
          <p:cNvSpPr/>
          <p:nvPr/>
        </p:nvSpPr>
        <p:spPr>
          <a:xfrm>
            <a:off x="8816621" y="5446889"/>
            <a:ext cx="3196159" cy="770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7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482F2A-C027-4E34-B827-B1DA3B43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56B2C-F780-4806-B319-ECB4D391E0AC}"/>
              </a:ext>
            </a:extLst>
          </p:cNvPr>
          <p:cNvSpPr txBox="1"/>
          <p:nvPr/>
        </p:nvSpPr>
        <p:spPr>
          <a:xfrm>
            <a:off x="1135224" y="733778"/>
            <a:ext cx="9921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Операционная система </a:t>
            </a:r>
            <a:r>
              <a:rPr lang="ru-RU" sz="2800" dirty="0"/>
              <a:t>– комплекс программных средств предназначенных для предоставления доступа к ресурсам и их диспетчеризации наиболее удобным и эффективным для пользователя способом.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4C14E8-1030-4A62-B681-C6C6CD77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66" y="3877454"/>
            <a:ext cx="3923243" cy="26654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782361-520B-4C87-84D3-02928804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63" y="2767262"/>
            <a:ext cx="5526625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00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407B43-B196-418B-8E84-E3A65666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7D384-744D-495E-8A4E-9770C5356DC7}"/>
              </a:ext>
            </a:extLst>
          </p:cNvPr>
          <p:cNvSpPr txBox="1"/>
          <p:nvPr/>
        </p:nvSpPr>
        <p:spPr>
          <a:xfrm>
            <a:off x="1254610" y="970845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Формат пакета </a:t>
            </a:r>
            <a:r>
              <a:rPr lang="en-US" sz="2800" b="1" i="0" dirty="0">
                <a:effectLst/>
                <a:latin typeface="Roboto" panose="02000000000000000000" pitchFamily="2" charset="0"/>
              </a:rPr>
              <a:t>TAR.XZ</a:t>
            </a:r>
            <a:r>
              <a:rPr lang="en-US" sz="2800" dirty="0">
                <a:latin typeface="Roboto" panose="02000000000000000000" pitchFamily="2" charset="0"/>
              </a:rPr>
              <a:t> 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6AD20E-C3B9-42D3-B4A2-7412F10A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733" y="-1"/>
            <a:ext cx="3488267" cy="682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159A5-25C2-4F5C-A9A6-05F9D6B73473}"/>
              </a:ext>
            </a:extLst>
          </p:cNvPr>
          <p:cNvSpPr txBox="1"/>
          <p:nvPr/>
        </p:nvSpPr>
        <p:spPr>
          <a:xfrm>
            <a:off x="747249" y="1959214"/>
            <a:ext cx="7776500" cy="22159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Arch Linux </a:t>
            </a:r>
            <a:r>
              <a:rPr lang="ru-RU" dirty="0"/>
              <a:t>– независимый дистрибутив GNU/Linux для </a:t>
            </a:r>
            <a:r>
              <a:rPr lang="ru-RU" b="1" dirty="0"/>
              <a:t>опытных</a:t>
            </a:r>
            <a:r>
              <a:rPr lang="ru-RU" dirty="0"/>
              <a:t> пользователей, оптимизированный для </a:t>
            </a:r>
            <a:r>
              <a:rPr lang="ru-RU" b="1" dirty="0"/>
              <a:t>архитектуры x86-64</a:t>
            </a:r>
            <a:r>
              <a:rPr lang="ru-RU" dirty="0"/>
              <a:t>. </a:t>
            </a:r>
          </a:p>
          <a:p>
            <a:pPr algn="just">
              <a:spcAft>
                <a:spcPts val="1200"/>
              </a:spcAft>
            </a:pPr>
            <a:r>
              <a:rPr lang="ru-RU" dirty="0"/>
              <a:t>По умолчанию пользователю предоставляется </a:t>
            </a:r>
            <a:r>
              <a:rPr lang="ru-RU" b="1" dirty="0"/>
              <a:t>минималистичная базовая система,</a:t>
            </a:r>
            <a:r>
              <a:rPr lang="ru-RU" dirty="0"/>
              <a:t> в которую можно добавить то, что требуется.</a:t>
            </a:r>
          </a:p>
          <a:p>
            <a:pPr algn="just">
              <a:spcAft>
                <a:spcPts val="1200"/>
              </a:spcAft>
            </a:pPr>
            <a:r>
              <a:rPr lang="ru-RU" dirty="0"/>
              <a:t>Используется пакетный менеджер </a:t>
            </a:r>
            <a:r>
              <a:rPr lang="en-US" b="1" dirty="0"/>
              <a:t>Pacman</a:t>
            </a:r>
            <a:r>
              <a:rPr lang="ru-RU" b="1" dirty="0"/>
              <a:t>. </a:t>
            </a:r>
          </a:p>
          <a:p>
            <a:pPr algn="just">
              <a:spcAft>
                <a:spcPts val="1200"/>
              </a:spcAft>
            </a:pPr>
            <a:r>
              <a:rPr lang="ru-RU" dirty="0"/>
              <a:t>Метод обновления – модель </a:t>
            </a:r>
            <a:r>
              <a:rPr lang="en-US" b="1" dirty="0"/>
              <a:t>Rolling release</a:t>
            </a:r>
            <a:endParaRPr lang="ru-RU" b="1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A1806E1-3182-4B35-B6E1-4D812A1F7DD2}"/>
              </a:ext>
            </a:extLst>
          </p:cNvPr>
          <p:cNvGrpSpPr/>
          <p:nvPr/>
        </p:nvGrpSpPr>
        <p:grpSpPr>
          <a:xfrm>
            <a:off x="1254610" y="4505446"/>
            <a:ext cx="7449123" cy="1564214"/>
            <a:chOff x="1254610" y="4505446"/>
            <a:chExt cx="7449123" cy="1564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5C2340-F196-498D-8550-18797C860BD8}"/>
                </a:ext>
              </a:extLst>
            </p:cNvPr>
            <p:cNvSpPr txBox="1"/>
            <p:nvPr/>
          </p:nvSpPr>
          <p:spPr>
            <a:xfrm>
              <a:off x="1254610" y="4505446"/>
              <a:ext cx="744912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/>
                <a:t>На </a:t>
              </a:r>
              <a:r>
                <a:rPr lang="ru-RU" sz="1600" dirty="0" err="1"/>
                <a:t>Arch</a:t>
              </a:r>
              <a:r>
                <a:rPr lang="ru-RU" sz="1600" dirty="0"/>
                <a:t> основаны дистрибутивы: </a:t>
              </a:r>
            </a:p>
            <a:p>
              <a:r>
                <a:rPr lang="ru-RU" sz="1600" b="1" dirty="0" err="1"/>
                <a:t>Antergos</a:t>
              </a:r>
              <a:r>
                <a:rPr lang="ru-RU" sz="1600" b="1" dirty="0"/>
                <a:t>, </a:t>
              </a:r>
              <a:r>
                <a:rPr lang="ru-RU" sz="1600" b="1" dirty="0" err="1"/>
                <a:t>Parabola</a:t>
              </a:r>
              <a:r>
                <a:rPr lang="ru-RU" sz="1600" b="1" dirty="0"/>
                <a:t> GNU, </a:t>
              </a:r>
              <a:r>
                <a:rPr lang="ru-RU" sz="1600" b="1" dirty="0" err="1"/>
                <a:t>ArchBang</a:t>
              </a:r>
              <a:r>
                <a:rPr lang="ru-RU" sz="1600" b="1" dirty="0"/>
                <a:t>, </a:t>
              </a:r>
              <a:r>
                <a:rPr lang="ru-RU" sz="1600" b="1" dirty="0" err="1"/>
                <a:t>Arch</a:t>
              </a:r>
              <a:r>
                <a:rPr lang="ru-RU" sz="1600" b="1" dirty="0"/>
                <a:t> </a:t>
              </a:r>
              <a:r>
                <a:rPr lang="ru-RU" sz="1600" b="1" dirty="0" err="1"/>
                <a:t>Hurd</a:t>
              </a:r>
              <a:r>
                <a:rPr lang="ru-RU" sz="1600" b="1" dirty="0"/>
                <a:t>, </a:t>
              </a:r>
              <a:r>
                <a:rPr lang="ru-RU" sz="1600" b="1" dirty="0" err="1"/>
                <a:t>Chakra</a:t>
              </a:r>
              <a:r>
                <a:rPr lang="ru-RU" sz="1600" b="1" dirty="0"/>
                <a:t>, </a:t>
              </a:r>
              <a:r>
                <a:rPr lang="ru-RU" sz="1600" b="1" dirty="0" err="1"/>
                <a:t>ConnochaetOS</a:t>
              </a:r>
              <a:r>
                <a:rPr lang="ru-RU" sz="1600" b="1" dirty="0"/>
                <a:t>, </a:t>
              </a:r>
              <a:r>
                <a:rPr lang="ru-RU" sz="1600" b="1" dirty="0" err="1">
                  <a:solidFill>
                    <a:schemeClr val="accent6">
                      <a:lumMod val="50000"/>
                    </a:schemeClr>
                  </a:solidFill>
                </a:rPr>
                <a:t>Manjaro</a:t>
              </a:r>
              <a:r>
                <a:rPr lang="ru-RU" sz="1600" dirty="0"/>
                <a:t> и другие</a:t>
              </a:r>
            </a:p>
          </p:txBody>
        </p:sp>
        <p:pic>
          <p:nvPicPr>
            <p:cNvPr id="8194" name="Picture 2" descr="Изображение логотипа">
              <a:extLst>
                <a:ext uri="{FF2B5EF4-FFF2-40B4-BE49-F238E27FC236}">
                  <a16:creationId xmlns:a16="http://schemas.microsoft.com/office/drawing/2014/main" id="{55A940BC-206B-471D-AC47-EADE2567C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72" y="5263707"/>
              <a:ext cx="3488267" cy="8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39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11281-1E26-4147-9E0A-FA986E31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Gentoo GNU/Linux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7D7BC5-650A-4301-97F4-4FEB7F48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05303-F37B-4182-8F03-F26C85CB63C0}"/>
              </a:ext>
            </a:extLst>
          </p:cNvPr>
          <p:cNvSpPr txBox="1"/>
          <p:nvPr/>
        </p:nvSpPr>
        <p:spPr>
          <a:xfrm>
            <a:off x="1130270" y="6348313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Gentoo Linux — </a:t>
            </a:r>
            <a:r>
              <a:rPr lang="ru-R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Википедия (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wikipedia.org)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1FA28-EA3A-4A28-BD35-D0F6BAA451F3}"/>
              </a:ext>
            </a:extLst>
          </p:cNvPr>
          <p:cNvSpPr txBox="1"/>
          <p:nvPr/>
        </p:nvSpPr>
        <p:spPr>
          <a:xfrm>
            <a:off x="1130270" y="5630245"/>
            <a:ext cx="686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Разрушители легенд — </a:t>
            </a:r>
            <a:r>
              <a:rPr lang="en-US" dirty="0">
                <a:hlinkClick r:id="rId3"/>
              </a:rPr>
              <a:t>Gentoo Linux / </a:t>
            </a:r>
            <a:r>
              <a:rPr lang="ru-RU" dirty="0" err="1">
                <a:hlinkClick r:id="rId3"/>
              </a:rPr>
              <a:t>Хабр</a:t>
            </a:r>
            <a:r>
              <a:rPr lang="ru-RU" dirty="0">
                <a:hlinkClick r:id="rId3"/>
              </a:rPr>
              <a:t> (</a:t>
            </a:r>
            <a:r>
              <a:rPr lang="en-US" dirty="0">
                <a:hlinkClick r:id="rId3"/>
              </a:rPr>
              <a:t>habr.com)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C6AAE-F1B6-4A5E-8149-04F7AE5B937F}"/>
              </a:ext>
            </a:extLst>
          </p:cNvPr>
          <p:cNvSpPr txBox="1"/>
          <p:nvPr/>
        </p:nvSpPr>
        <p:spPr>
          <a:xfrm>
            <a:off x="6983837" y="2241630"/>
            <a:ext cx="503484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Дочка </a:t>
            </a:r>
            <a:r>
              <a:rPr lang="ru-RU" b="0" i="1" dirty="0" err="1">
                <a:solidFill>
                  <a:srgbClr val="111111"/>
                </a:solidFill>
                <a:effectLst/>
                <a:latin typeface="-apple-system"/>
              </a:rPr>
              <a:t>Убунту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i="1" dirty="0">
                <a:solidFill>
                  <a:srgbClr val="111111"/>
                </a:solidFill>
                <a:latin typeface="-apple-system"/>
              </a:rPr>
              <a:t>сидя за столом с пришедшими гостями спросила у папы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ru-RU" b="0" i="1" dirty="0" err="1">
                <a:solidFill>
                  <a:srgbClr val="111111"/>
                </a:solidFill>
                <a:effectLst/>
                <a:latin typeface="-apple-system"/>
              </a:rPr>
              <a:t>Дебиана</a:t>
            </a:r>
            <a:r>
              <a:rPr lang="ru-RU" i="1" dirty="0">
                <a:solidFill>
                  <a:srgbClr val="111111"/>
                </a:solidFill>
                <a:latin typeface="-apple-system"/>
              </a:rPr>
              <a:t>:</a:t>
            </a:r>
          </a:p>
          <a:p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— Папа, а где </a:t>
            </a:r>
            <a:r>
              <a:rPr lang="ru-RU" b="0" i="1" dirty="0" err="1">
                <a:solidFill>
                  <a:srgbClr val="111111"/>
                </a:solidFill>
                <a:effectLst/>
                <a:latin typeface="-apple-system"/>
              </a:rPr>
              <a:t>Gentoo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, разве он ещё не пришёл?</a:t>
            </a:r>
          </a:p>
          <a:p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— Нет, он ещё только собирается.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5F6ECC-E7F1-4F49-AB63-AD3016C3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543" y="3641267"/>
            <a:ext cx="2348139" cy="15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CBF6A8-68AC-4378-9B14-4FA322570B77}"/>
              </a:ext>
            </a:extLst>
          </p:cNvPr>
          <p:cNvSpPr txBox="1"/>
          <p:nvPr/>
        </p:nvSpPr>
        <p:spPr>
          <a:xfrm>
            <a:off x="8552640" y="5260913"/>
            <a:ext cx="35418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Пингвин Генту может достигать </a:t>
            </a:r>
          </a:p>
          <a:p>
            <a:r>
              <a:rPr lang="ru-RU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под водой скорости 30 - 35 км/ч </a:t>
            </a:r>
          </a:p>
          <a:p>
            <a:r>
              <a:rPr lang="ru-RU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нырять на глубину 100 − 200 метров.</a:t>
            </a:r>
            <a:endParaRPr lang="ru-RU" sz="1400" dirty="0"/>
          </a:p>
        </p:txBody>
      </p:sp>
      <p:sp>
        <p:nvSpPr>
          <p:cNvPr id="11" name="Облачко с текстом: прямоугольное со скругленными углами 10">
            <a:extLst>
              <a:ext uri="{FF2B5EF4-FFF2-40B4-BE49-F238E27FC236}">
                <a16:creationId xmlns:a16="http://schemas.microsoft.com/office/drawing/2014/main" id="{A8654C84-DD3C-4FA6-9098-36C195944E3E}"/>
              </a:ext>
            </a:extLst>
          </p:cNvPr>
          <p:cNvSpPr/>
          <p:nvPr/>
        </p:nvSpPr>
        <p:spPr>
          <a:xfrm>
            <a:off x="8822136" y="1199073"/>
            <a:ext cx="2780263" cy="702779"/>
          </a:xfrm>
          <a:prstGeom prst="wedgeRoundRectCallout">
            <a:avLst>
              <a:gd name="adj1" fmla="val -42124"/>
              <a:gd name="adj2" fmla="val 74453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Разрушители легенд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011A0-7895-430C-8B13-38466A7E0123}"/>
              </a:ext>
            </a:extLst>
          </p:cNvPr>
          <p:cNvSpPr txBox="1"/>
          <p:nvPr/>
        </p:nvSpPr>
        <p:spPr>
          <a:xfrm>
            <a:off x="1130270" y="1721569"/>
            <a:ext cx="5468841" cy="2616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мощная и гибкая технология 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ortage"/>
              </a:rPr>
              <a:t>Portage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совмещающая возможности конфигурирования и настройки,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автоматизированная система управления пакетами.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тличительной особенностью – возможность оптимизации под конкретное аппаратное обеспечение.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B2EF7-68B7-481D-B3A8-68C342550541}"/>
              </a:ext>
            </a:extLst>
          </p:cNvPr>
          <p:cNvSpPr txBox="1"/>
          <p:nvPr/>
        </p:nvSpPr>
        <p:spPr>
          <a:xfrm>
            <a:off x="1130269" y="4569963"/>
            <a:ext cx="610164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 2008 разработчики полностью отказались от системы </a:t>
            </a:r>
            <a:r>
              <a:rPr lang="ru-RU" sz="16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скользящих релизов 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перешли на </a:t>
            </a:r>
            <a:r>
              <a:rPr lang="ru-RU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автоматически собираемые 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раз в неделю «стадии».</a:t>
            </a:r>
            <a:endParaRPr lang="ru-RU" sz="1600" dirty="0"/>
          </a:p>
        </p:txBody>
      </p:sp>
      <p:pic>
        <p:nvPicPr>
          <p:cNvPr id="3076" name="Picture 4" descr="Изображение логотипа">
            <a:extLst>
              <a:ext uri="{FF2B5EF4-FFF2-40B4-BE49-F238E27FC236}">
                <a16:creationId xmlns:a16="http://schemas.microsoft.com/office/drawing/2014/main" id="{D127D1E6-3BEE-4C75-BB52-BC1554A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07" y="598267"/>
            <a:ext cx="1568803" cy="16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41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910D1-97B2-4400-AB54-85EB3967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 обновления ПО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9028F5-1C02-45B3-BEDB-13F54653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56547-2DBC-49F1-B281-0D38AF73C6B1}"/>
              </a:ext>
            </a:extLst>
          </p:cNvPr>
          <p:cNvSpPr txBox="1"/>
          <p:nvPr/>
        </p:nvSpPr>
        <p:spPr>
          <a:xfrm>
            <a:off x="1125820" y="3470350"/>
            <a:ext cx="77684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«Мажорные» версии приложений 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Скользящие релизы 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631E601-3D84-4205-ADAB-A1DC3F8D917E}"/>
              </a:ext>
            </a:extLst>
          </p:cNvPr>
          <p:cNvGrpSpPr/>
          <p:nvPr/>
        </p:nvGrpSpPr>
        <p:grpSpPr>
          <a:xfrm>
            <a:off x="987052" y="5753544"/>
            <a:ext cx="10622513" cy="881805"/>
            <a:chOff x="862874" y="5756297"/>
            <a:chExt cx="10622513" cy="881805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07FC2E09-F2EC-4745-A0AF-D6126F59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1237" y="5756297"/>
              <a:ext cx="6534150" cy="8763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78CD959-1FFC-4C35-A359-21B88E1C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74" y="5756298"/>
              <a:ext cx="4088364" cy="8818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454DB02-9EAD-4EEE-9223-1288C35CA197}"/>
              </a:ext>
            </a:extLst>
          </p:cNvPr>
          <p:cNvSpPr txBox="1"/>
          <p:nvPr/>
        </p:nvSpPr>
        <p:spPr>
          <a:xfrm>
            <a:off x="5199593" y="5806743"/>
            <a:ext cx="5795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4"/>
              </a:rPr>
              <a:t>https://www.youtube.com/watch?v=CQ4YpkeG3mQ</a:t>
            </a:r>
            <a:r>
              <a:rPr lang="ru-RU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F62F8-741E-4555-BCFC-0E4832EF4AFA}"/>
              </a:ext>
            </a:extLst>
          </p:cNvPr>
          <p:cNvSpPr txBox="1"/>
          <p:nvPr/>
        </p:nvSpPr>
        <p:spPr>
          <a:xfrm>
            <a:off x="1125820" y="1987267"/>
            <a:ext cx="960327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</a:rPr>
              <a:t>стабильность </a:t>
            </a:r>
            <a:r>
              <a:rPr lang="en-US" sz="4000" dirty="0"/>
              <a:t>vs </a:t>
            </a:r>
            <a:r>
              <a:rPr lang="ru-RU" sz="4000" b="1" dirty="0">
                <a:solidFill>
                  <a:srgbClr val="002060"/>
                </a:solidFill>
              </a:rPr>
              <a:t>актуальность </a:t>
            </a:r>
          </a:p>
        </p:txBody>
      </p:sp>
    </p:spTree>
    <p:extLst>
      <p:ext uri="{BB962C8B-B14F-4D97-AF65-F5344CB8AC3E}">
        <p14:creationId xmlns:p14="http://schemas.microsoft.com/office/powerpoint/2010/main" val="137703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C8E9A-9C68-4A92-8BE3-7457A429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Классическая система периодических версий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1E4F4F-1D27-444E-8FAD-8F79CFF3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542FB-4758-4BA7-A0BC-143EC9054A44}"/>
              </a:ext>
            </a:extLst>
          </p:cNvPr>
          <p:cNvSpPr txBox="1"/>
          <p:nvPr/>
        </p:nvSpPr>
        <p:spPr>
          <a:xfrm>
            <a:off x="1125820" y="2644170"/>
            <a:ext cx="9711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Классическая система</a:t>
            </a:r>
            <a:r>
              <a:rPr lang="ru-RU" sz="2400" dirty="0"/>
              <a:t> содержит уже </a:t>
            </a:r>
            <a:r>
              <a:rPr lang="ru-RU" sz="2400" b="1" i="1" dirty="0"/>
              <a:t>немного устаревшие версии</a:t>
            </a:r>
            <a:r>
              <a:rPr lang="ru-RU" sz="2400" dirty="0"/>
              <a:t> программ, которые поддерживаются определённое время после выхода выпуска (Смотри «Периодичность версий </a:t>
            </a:r>
            <a:r>
              <a:rPr lang="en-US" sz="2400" dirty="0"/>
              <a:t>Linux (</a:t>
            </a:r>
            <a:r>
              <a:rPr lang="en-US" sz="2400" b="1" dirty="0"/>
              <a:t>GIT</a:t>
            </a:r>
            <a:r>
              <a:rPr lang="en-US" sz="2400" dirty="0"/>
              <a:t>)</a:t>
            </a:r>
            <a:r>
              <a:rPr lang="ru-RU" sz="2400" dirty="0"/>
              <a:t>»).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38343-107A-466A-BE02-B5DE09962F8B}"/>
              </a:ext>
            </a:extLst>
          </p:cNvPr>
          <p:cNvSpPr txBox="1"/>
          <p:nvPr/>
        </p:nvSpPr>
        <p:spPr>
          <a:xfrm>
            <a:off x="1125820" y="1791677"/>
            <a:ext cx="1106618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Стабильность</a:t>
            </a:r>
            <a:endParaRPr lang="ru-RU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D516B-D3E6-4EEA-8D11-AF24723D3BBA}"/>
              </a:ext>
            </a:extLst>
          </p:cNvPr>
          <p:cNvSpPr txBox="1"/>
          <p:nvPr/>
        </p:nvSpPr>
        <p:spPr>
          <a:xfrm>
            <a:off x="1125820" y="4335016"/>
            <a:ext cx="9711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Мажорные </a:t>
            </a:r>
            <a:r>
              <a:rPr lang="ru-RU" sz="2400" dirty="0"/>
              <a:t>версии приложений остаются неизменными на протяжении цикла поддержки. В них исправляются баги и уязвимости, иногда переносятся возможности из новых версий, но с обеспечением полной совместимости.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8D38C3-0D21-41F7-813D-C2D3FBC614F9}"/>
              </a:ext>
            </a:extLst>
          </p:cNvPr>
          <p:cNvSpPr/>
          <p:nvPr/>
        </p:nvSpPr>
        <p:spPr>
          <a:xfrm>
            <a:off x="4723996" y="6025862"/>
            <a:ext cx="676809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Атомные станции, финансовая сфера, космос. </a:t>
            </a:r>
          </a:p>
        </p:txBody>
      </p:sp>
    </p:spTree>
    <p:extLst>
      <p:ext uri="{BB962C8B-B14F-4D97-AF65-F5344CB8AC3E}">
        <p14:creationId xmlns:p14="http://schemas.microsoft.com/office/powerpoint/2010/main" val="163603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EA653-E177-4E2F-963E-5A2D010630A1}"/>
              </a:ext>
            </a:extLst>
          </p:cNvPr>
          <p:cNvSpPr txBox="1"/>
          <p:nvPr/>
        </p:nvSpPr>
        <p:spPr>
          <a:xfrm>
            <a:off x="1930960" y="1246527"/>
            <a:ext cx="1025631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Плавающий, скользящий выпуск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94F0E4-6EF5-4E50-B547-0D0F5AC1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F5CC-A93B-49EE-A251-7096AE2EF63B}"/>
              </a:ext>
            </a:extLst>
          </p:cNvPr>
          <p:cNvSpPr txBox="1"/>
          <p:nvPr/>
        </p:nvSpPr>
        <p:spPr>
          <a:xfrm>
            <a:off x="1203181" y="702129"/>
            <a:ext cx="1098408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Rolling </a:t>
            </a:r>
            <a:r>
              <a:rPr lang="ru-RU" sz="3200" b="1" dirty="0" err="1">
                <a:solidFill>
                  <a:schemeClr val="bg1"/>
                </a:solidFill>
              </a:rPr>
              <a:t>release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EA00B-BAB4-4189-88B6-316CB75017E6}"/>
              </a:ext>
            </a:extLst>
          </p:cNvPr>
          <p:cNvSpPr txBox="1"/>
          <p:nvPr/>
        </p:nvSpPr>
        <p:spPr>
          <a:xfrm>
            <a:off x="1203181" y="3812322"/>
            <a:ext cx="90282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Система плавающих выпусков </a:t>
            </a:r>
            <a:r>
              <a:rPr lang="ru-RU" sz="2400" dirty="0"/>
              <a:t>позволяет пользователю всегда иметь последние версии устанавливаемых программ, без необходимости периодической переустановки системы.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A2B5B-1E03-484B-A872-4621685385C8}"/>
              </a:ext>
            </a:extLst>
          </p:cNvPr>
          <p:cNvSpPr txBox="1"/>
          <p:nvPr/>
        </p:nvSpPr>
        <p:spPr>
          <a:xfrm>
            <a:off x="6532452" y="5729327"/>
            <a:ext cx="5366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https://ru.wikipedia.org/wiki/Rolling_release</a:t>
            </a:r>
            <a:r>
              <a:rPr lang="ru-R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A891C-E8E0-4590-B08D-698E3AA0151D}"/>
              </a:ext>
            </a:extLst>
          </p:cNvPr>
          <p:cNvSpPr txBox="1"/>
          <p:nvPr/>
        </p:nvSpPr>
        <p:spPr>
          <a:xfrm>
            <a:off x="1203181" y="2252953"/>
            <a:ext cx="610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/>
              <a:t>– это понятие в разработке ПО </a:t>
            </a:r>
          </a:p>
          <a:p>
            <a:pPr>
              <a:spcAft>
                <a:spcPts val="600"/>
              </a:spcAft>
            </a:pPr>
            <a:r>
              <a:rPr lang="ru-RU" sz="2400" dirty="0"/>
              <a:t>– это метод обновления ПО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71243ED-4FAB-47C8-B37F-50F6FD27C243}"/>
              </a:ext>
            </a:extLst>
          </p:cNvPr>
          <p:cNvSpPr/>
          <p:nvPr/>
        </p:nvSpPr>
        <p:spPr>
          <a:xfrm>
            <a:off x="7059115" y="2142442"/>
            <a:ext cx="3488267" cy="12435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Актуальность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7E6F06-9BDE-4902-85AC-BC3F66CB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2BB4A7-17CD-4810-AD87-A427DB70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3304"/>
            <a:ext cx="1932837" cy="311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AB5B9-E774-45CB-962F-3F601F5AFDF3}"/>
              </a:ext>
            </a:extLst>
          </p:cNvPr>
          <p:cNvSpPr txBox="1"/>
          <p:nvPr/>
        </p:nvSpPr>
        <p:spPr>
          <a:xfrm>
            <a:off x="2270472" y="6287911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DDF0-01CD-461A-AC88-9EC1741641E2}"/>
              </a:ext>
            </a:extLst>
          </p:cNvPr>
          <p:cNvSpPr txBox="1"/>
          <p:nvPr/>
        </p:nvSpPr>
        <p:spPr>
          <a:xfrm>
            <a:off x="2270472" y="4242231"/>
            <a:ext cx="8458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Существует несколько важных исключений, таких как </a:t>
            </a:r>
            <a:r>
              <a:rPr lang="en-US" sz="2000" b="1" dirty="0">
                <a:solidFill>
                  <a:srgbClr val="0070C0"/>
                </a:solidFill>
              </a:rPr>
              <a:t>Gentoo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70C0"/>
                </a:solidFill>
              </a:rPr>
              <a:t>Slackware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0070C0"/>
                </a:solidFill>
              </a:rPr>
              <a:t>Foresight</a:t>
            </a:r>
            <a:r>
              <a:rPr lang="en-US" sz="2000" dirty="0"/>
              <a:t>, </a:t>
            </a:r>
            <a:r>
              <a:rPr lang="ru-RU" sz="2000" dirty="0"/>
              <a:t>но в большинстве других дистрибутивов используется </a:t>
            </a:r>
            <a:r>
              <a:rPr lang="ru-RU" sz="2000" b="1" dirty="0"/>
              <a:t>одна из двух основных систем</a:t>
            </a:r>
            <a:r>
              <a:rPr lang="ru-RU" sz="20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F4783-DBBB-4516-8B1B-867DB6F2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5" y="1083733"/>
            <a:ext cx="11571705" cy="23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2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3D2816-3738-4559-B50D-4E2E180A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3AB9A-A568-424A-89DF-F29399AC9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521178"/>
            <a:ext cx="59086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89828-B81A-4CFF-A99D-B9974B16F5B7}"/>
              </a:ext>
            </a:extLst>
          </p:cNvPr>
          <p:cNvSpPr txBox="1"/>
          <p:nvPr/>
        </p:nvSpPr>
        <p:spPr>
          <a:xfrm>
            <a:off x="1097844" y="5336822"/>
            <a:ext cx="485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Пакеты установки  </a:t>
            </a:r>
            <a:r>
              <a:rPr lang="en-US" sz="2800" b="1" dirty="0">
                <a:solidFill>
                  <a:srgbClr val="FF0000"/>
                </a:solidFill>
              </a:rPr>
              <a:t>rpm</a:t>
            </a:r>
            <a:r>
              <a:rPr lang="ru-RU" sz="28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03C095-986F-4C96-98F1-40F6EE83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1288344"/>
            <a:ext cx="5192889" cy="38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B52C5-F7DA-4527-9030-AADBFCBED2BD}"/>
              </a:ext>
            </a:extLst>
          </p:cNvPr>
          <p:cNvSpPr txBox="1"/>
          <p:nvPr/>
        </p:nvSpPr>
        <p:spPr>
          <a:xfrm>
            <a:off x="6639276" y="5336822"/>
            <a:ext cx="485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Пакеты установки </a:t>
            </a:r>
            <a:r>
              <a:rPr lang="en-US" sz="2800" b="1" dirty="0">
                <a:solidFill>
                  <a:srgbClr val="002060"/>
                </a:solidFill>
              </a:rPr>
              <a:t>deb</a:t>
            </a:r>
            <a:r>
              <a:rPr lang="ru-RU" sz="2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D8149-6AE3-44E7-85BF-1C547C9C1D1C}"/>
              </a:ext>
            </a:extLst>
          </p:cNvPr>
          <p:cNvSpPr txBox="1"/>
          <p:nvPr/>
        </p:nvSpPr>
        <p:spPr>
          <a:xfrm>
            <a:off x="2607733" y="640986"/>
            <a:ext cx="6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Технологии упаковки дистрибутива</a:t>
            </a:r>
          </a:p>
        </p:txBody>
      </p:sp>
    </p:spTree>
    <p:extLst>
      <p:ext uri="{BB962C8B-B14F-4D97-AF65-F5344CB8AC3E}">
        <p14:creationId xmlns:p14="http://schemas.microsoft.com/office/powerpoint/2010/main" val="1883712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19F2E5-CBFE-42FC-B2FC-42E24AF4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41F3E-C4C2-44BE-B78E-45536420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05" y="733072"/>
            <a:ext cx="9735673" cy="6082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720987-B792-4D12-A67E-66582B793E80}"/>
              </a:ext>
            </a:extLst>
          </p:cNvPr>
          <p:cNvSpPr txBox="1"/>
          <p:nvPr/>
        </p:nvSpPr>
        <p:spPr>
          <a:xfrm>
            <a:off x="2003213" y="343842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Совместимость пакетов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BA0AC7F-1951-49B6-8BAA-A0BE8C372019}"/>
              </a:ext>
            </a:extLst>
          </p:cNvPr>
          <p:cNvSpPr/>
          <p:nvPr/>
        </p:nvSpPr>
        <p:spPr>
          <a:xfrm>
            <a:off x="1462905" y="1030216"/>
            <a:ext cx="8900295" cy="15178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1CC8C8-0939-4C88-837D-CAAAF8593136}"/>
              </a:ext>
            </a:extLst>
          </p:cNvPr>
          <p:cNvSpPr/>
          <p:nvPr/>
        </p:nvSpPr>
        <p:spPr>
          <a:xfrm>
            <a:off x="993422" y="2640177"/>
            <a:ext cx="9735673" cy="11416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2837A46-126F-4418-9B58-9AE909DF12B3}"/>
              </a:ext>
            </a:extLst>
          </p:cNvPr>
          <p:cNvSpPr/>
          <p:nvPr/>
        </p:nvSpPr>
        <p:spPr>
          <a:xfrm>
            <a:off x="1462904" y="3873864"/>
            <a:ext cx="9171229" cy="264029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07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80DE9-E48D-4FBF-BDF3-80BC340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Популярные пакетные менеджеры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FABEB2-D3FC-4BE5-8E4D-99A93A5C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58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FB087-6DF1-4C26-9588-5AF931889B88}"/>
              </a:ext>
            </a:extLst>
          </p:cNvPr>
          <p:cNvSpPr txBox="1"/>
          <p:nvPr/>
        </p:nvSpPr>
        <p:spPr>
          <a:xfrm>
            <a:off x="1130270" y="2574740"/>
            <a:ext cx="87878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Каждый пакетный менеджер имеет собственные </a:t>
            </a:r>
            <a:r>
              <a:rPr lang="ru-RU" sz="28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преимущества</a:t>
            </a:r>
            <a:r>
              <a:rPr lang="ru-RU" sz="28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28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недостатки</a:t>
            </a:r>
            <a:r>
              <a:rPr lang="ru-RU" sz="28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. </a:t>
            </a:r>
            <a:endParaRPr lang="ru-RU" sz="2800" dirty="0"/>
          </a:p>
        </p:txBody>
      </p:sp>
      <p:sp>
        <p:nvSpPr>
          <p:cNvPr id="21" name="Облачко с текстом: прямоугольное со скругленными углами 20">
            <a:extLst>
              <a:ext uri="{FF2B5EF4-FFF2-40B4-BE49-F238E27FC236}">
                <a16:creationId xmlns:a16="http://schemas.microsoft.com/office/drawing/2014/main" id="{85371847-5D94-49CA-96C1-58259AF79738}"/>
              </a:ext>
            </a:extLst>
          </p:cNvPr>
          <p:cNvSpPr/>
          <p:nvPr/>
        </p:nvSpPr>
        <p:spPr>
          <a:xfrm>
            <a:off x="1907821" y="4176281"/>
            <a:ext cx="5359781" cy="1728092"/>
          </a:xfrm>
          <a:prstGeom prst="wedgeRoundRectCallout">
            <a:avLst>
              <a:gd name="adj1" fmla="val -22315"/>
              <a:gd name="adj2" fmla="val -757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Малоопытный линуксоид скорее всего их не заметит. </a:t>
            </a:r>
          </a:p>
        </p:txBody>
      </p:sp>
      <p:pic>
        <p:nvPicPr>
          <p:cNvPr id="22" name="Picture 10" descr="Линуксоид (egoroblivantsov95) — профиль | Pinterest">
            <a:extLst>
              <a:ext uri="{FF2B5EF4-FFF2-40B4-BE49-F238E27FC236}">
                <a16:creationId xmlns:a16="http://schemas.microsoft.com/office/drawing/2014/main" id="{01306478-8734-4366-A890-2F18D47E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62" y="3818466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DB279-BABF-4530-9302-419A4B9F1A59}"/>
              </a:ext>
            </a:extLst>
          </p:cNvPr>
          <p:cNvSpPr txBox="1"/>
          <p:nvPr/>
        </p:nvSpPr>
        <p:spPr>
          <a:xfrm>
            <a:off x="1130270" y="1713844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256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8EC0C-2D90-4BBF-BFDA-7F8A8178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59</a:t>
            </a:fld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4BEAD5A-3F2D-4A98-8DB6-78F62D19976E}"/>
              </a:ext>
            </a:extLst>
          </p:cNvPr>
          <p:cNvGrpSpPr/>
          <p:nvPr/>
        </p:nvGrpSpPr>
        <p:grpSpPr>
          <a:xfrm>
            <a:off x="1130270" y="2002559"/>
            <a:ext cx="4119063" cy="2625885"/>
            <a:chOff x="1130270" y="2002559"/>
            <a:chExt cx="3457575" cy="22193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3856F2B-EE33-4DB2-AAB6-D25308AD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270" y="2002559"/>
              <a:ext cx="3457575" cy="2219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94F423-9FB7-4411-A9B5-942AAC1EDE16}"/>
                </a:ext>
              </a:extLst>
            </p:cNvPr>
            <p:cNvSpPr txBox="1"/>
            <p:nvPr/>
          </p:nvSpPr>
          <p:spPr>
            <a:xfrm>
              <a:off x="1235676" y="2084064"/>
              <a:ext cx="11862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b="1" i="0" dirty="0">
                  <a:solidFill>
                    <a:srgbClr val="202737"/>
                  </a:solidFill>
                  <a:effectLst/>
                  <a:latin typeface="Roboto" panose="02000000000000000000" pitchFamily="2" charset="0"/>
                </a:rPr>
                <a:t>DPKG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63F30F-46D2-4D64-8689-1975CEE7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433" y="2000053"/>
            <a:ext cx="4927725" cy="2625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33C32-86CF-4559-A77A-B74F48D84C52}"/>
              </a:ext>
            </a:extLst>
          </p:cNvPr>
          <p:cNvSpPr txBox="1"/>
          <p:nvPr/>
        </p:nvSpPr>
        <p:spPr>
          <a:xfrm>
            <a:off x="1130270" y="997354"/>
            <a:ext cx="8928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DPKG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24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RPM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400" dirty="0">
                <a:solidFill>
                  <a:srgbClr val="626570"/>
                </a:solidFill>
                <a:latin typeface="Roboto" panose="02000000000000000000" pitchFamily="2" charset="0"/>
              </a:rPr>
              <a:t>– 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лёгкая настройка и стабильная работа.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2D146-8FC0-45AB-BA19-4B81D46FF74F}"/>
              </a:ext>
            </a:extLst>
          </p:cNvPr>
          <p:cNvSpPr txBox="1"/>
          <p:nvPr/>
        </p:nvSpPr>
        <p:spPr>
          <a:xfrm>
            <a:off x="1130270" y="5695620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  <p:pic>
        <p:nvPicPr>
          <p:cNvPr id="15" name="Picture 4" descr="Red Hat обновила свой инструментарий для управления серверной  инфраструктурой - Новости рынка ЦОД, обзор инженерных решений Дата-Центров">
            <a:extLst>
              <a:ext uri="{FF2B5EF4-FFF2-40B4-BE49-F238E27FC236}">
                <a16:creationId xmlns:a16="http://schemas.microsoft.com/office/drawing/2014/main" id="{A3D1C3CB-32F7-4BD5-B059-AC1793B4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597" y="4166087"/>
            <a:ext cx="904265" cy="9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0210BA-788B-47BA-9891-8DDE4FD1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F322C-7F1B-4215-8739-FF696AE9AC43}"/>
              </a:ext>
            </a:extLst>
          </p:cNvPr>
          <p:cNvSpPr txBox="1"/>
          <p:nvPr/>
        </p:nvSpPr>
        <p:spPr>
          <a:xfrm>
            <a:off x="1219200" y="1010776"/>
            <a:ext cx="9837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Ядро ОС (</a:t>
            </a:r>
            <a:r>
              <a:rPr lang="en-US" sz="2800" b="1" dirty="0"/>
              <a:t>kernel</a:t>
            </a:r>
            <a:r>
              <a:rPr lang="ru-RU" sz="2800" b="1" dirty="0"/>
              <a:t>) </a:t>
            </a:r>
            <a:r>
              <a:rPr lang="ru-RU" sz="2800" dirty="0"/>
              <a:t>– центральная часть операционной системы, обеспечивающая приложениям координированный доступ к ресурсам компьютера.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805FC-8625-4079-939B-C11E3787522F}"/>
              </a:ext>
            </a:extLst>
          </p:cNvPr>
          <p:cNvSpPr txBox="1"/>
          <p:nvPr/>
        </p:nvSpPr>
        <p:spPr>
          <a:xfrm>
            <a:off x="2183710" y="4323729"/>
            <a:ext cx="887306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Также обычно ядро предоставляет </a:t>
            </a:r>
            <a:r>
              <a:rPr lang="ru-RU" sz="2400" b="1" dirty="0"/>
              <a:t>сервисы файловой системы</a:t>
            </a:r>
            <a:r>
              <a:rPr lang="ru-RU" sz="2400" dirty="0"/>
              <a:t> и </a:t>
            </a:r>
            <a:r>
              <a:rPr lang="ru-RU" sz="2400" b="1" dirty="0"/>
              <a:t>сетевых протоколов</a:t>
            </a:r>
            <a:r>
              <a:rPr lang="ru-RU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58376-0CA6-4BA7-867E-67D75C2D2E4B}"/>
              </a:ext>
            </a:extLst>
          </p:cNvPr>
          <p:cNvSpPr txBox="1"/>
          <p:nvPr/>
        </p:nvSpPr>
        <p:spPr>
          <a:xfrm>
            <a:off x="2183710" y="2828835"/>
            <a:ext cx="887306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Ресурсы компьютера: </a:t>
            </a:r>
            <a:r>
              <a:rPr lang="ru-RU" sz="2400" b="1" dirty="0"/>
              <a:t>процессорное время</a:t>
            </a:r>
            <a:r>
              <a:rPr lang="ru-RU" sz="2400" dirty="0"/>
              <a:t>, </a:t>
            </a:r>
            <a:r>
              <a:rPr lang="ru-RU" sz="2400" b="1" dirty="0"/>
              <a:t>память</a:t>
            </a:r>
            <a:r>
              <a:rPr lang="ru-RU" sz="2400" dirty="0"/>
              <a:t>, </a:t>
            </a:r>
            <a:r>
              <a:rPr lang="ru-RU" sz="2400" b="1" dirty="0"/>
              <a:t>внешнее аппаратное обеспечение</a:t>
            </a:r>
            <a:r>
              <a:rPr lang="ru-RU" sz="2400" dirty="0"/>
              <a:t>, внешнее </a:t>
            </a:r>
            <a:r>
              <a:rPr lang="ru-RU" sz="2400" b="1" dirty="0"/>
              <a:t>устройство ввода и вывода </a:t>
            </a:r>
            <a:r>
              <a:rPr lang="ru-RU" sz="2400" dirty="0"/>
              <a:t>информации). </a:t>
            </a:r>
          </a:p>
        </p:txBody>
      </p:sp>
    </p:spTree>
    <p:extLst>
      <p:ext uri="{BB962C8B-B14F-4D97-AF65-F5344CB8AC3E}">
        <p14:creationId xmlns:p14="http://schemas.microsoft.com/office/powerpoint/2010/main" val="242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8EC0C-2D90-4BBF-BFDA-7F8A8178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60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2D146-8FC0-45AB-BA19-4B81D46FF74F}"/>
              </a:ext>
            </a:extLst>
          </p:cNvPr>
          <p:cNvSpPr txBox="1"/>
          <p:nvPr/>
        </p:nvSpPr>
        <p:spPr>
          <a:xfrm>
            <a:off x="1130270" y="5695620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2F11D-6AED-4C14-A8EE-DCB8F6A7EE6B}"/>
              </a:ext>
            </a:extLst>
          </p:cNvPr>
          <p:cNvSpPr txBox="1"/>
          <p:nvPr/>
        </p:nvSpPr>
        <p:spPr>
          <a:xfrm>
            <a:off x="1130270" y="997354"/>
            <a:ext cx="89281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YUM (</a:t>
            </a:r>
            <a:r>
              <a:rPr lang="en-US" sz="20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Yellowdog</a:t>
            </a:r>
            <a:r>
              <a:rPr lang="en-US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Updater, Modified) </a:t>
            </a:r>
            <a:r>
              <a:rPr lang="en-US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высокоуровневый пакетный менеджер, написанный на языке </a:t>
            </a:r>
            <a:r>
              <a:rPr lang="en-US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для систем </a:t>
            </a:r>
            <a:r>
              <a:rPr lang="en-US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RED HAT (RHEL, CentOS, Fedora). 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Программа представляет собой своеобразную оболочку для утилиты </a:t>
            </a:r>
            <a:r>
              <a:rPr lang="en-US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RPM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C3B4F20-9F3F-480F-82E6-D40E4703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695514"/>
            <a:ext cx="7916157" cy="26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d Hat обновила свой инструментарий для управления серверной  инфраструктурой - Новости рынка ЦОД, обзор инженерных решений Дата-Центров">
            <a:extLst>
              <a:ext uri="{FF2B5EF4-FFF2-40B4-BE49-F238E27FC236}">
                <a16:creationId xmlns:a16="http://schemas.microsoft.com/office/drawing/2014/main" id="{7ADC79AC-4C5A-404B-8704-ECC63DD6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86" y="4506443"/>
            <a:ext cx="904265" cy="9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12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8EC0C-2D90-4BBF-BFDA-7F8A8178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61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2D146-8FC0-45AB-BA19-4B81D46FF74F}"/>
              </a:ext>
            </a:extLst>
          </p:cNvPr>
          <p:cNvSpPr txBox="1"/>
          <p:nvPr/>
        </p:nvSpPr>
        <p:spPr>
          <a:xfrm>
            <a:off x="1130270" y="5695620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2F11D-6AED-4C14-A8EE-DCB8F6A7EE6B}"/>
              </a:ext>
            </a:extLst>
          </p:cNvPr>
          <p:cNvSpPr txBox="1"/>
          <p:nvPr/>
        </p:nvSpPr>
        <p:spPr>
          <a:xfrm>
            <a:off x="1130270" y="997354"/>
            <a:ext cx="89281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APT (Advanced </a:t>
            </a:r>
            <a:r>
              <a:rPr lang="ru-RU" sz="20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Packaging</a:t>
            </a:r>
            <a:r>
              <a:rPr lang="ru-RU" sz="2000" b="1" dirty="0">
                <a:solidFill>
                  <a:srgbClr val="626570"/>
                </a:solidFill>
                <a:latin typeface="Roboto" panose="02000000000000000000" pitchFamily="2" charset="0"/>
              </a:rPr>
              <a:t> </a:t>
            </a:r>
            <a:r>
              <a:rPr lang="ru-RU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Tool) 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– консольная утилита, выполняющая роль «поисковика</a:t>
            </a:r>
            <a:r>
              <a:rPr lang="ru-RU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» 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и загрузчика пакетов. </a:t>
            </a:r>
          </a:p>
          <a:p>
            <a:pPr algn="just">
              <a:spcAft>
                <a:spcPts val="1200"/>
              </a:spcAft>
            </a:pP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Список репозиториев хранится в файле </a:t>
            </a:r>
            <a:r>
              <a:rPr lang="ru-RU" sz="2000" b="0" i="0" dirty="0">
                <a:effectLst/>
                <a:latin typeface="Roboto" panose="02000000000000000000" pitchFamily="2" charset="0"/>
              </a:rPr>
              <a:t>«/</a:t>
            </a:r>
            <a:r>
              <a:rPr lang="ru-RU" sz="2000" b="0" i="0" dirty="0" err="1">
                <a:effectLst/>
                <a:latin typeface="Roboto" panose="02000000000000000000" pitchFamily="2" charset="0"/>
              </a:rPr>
              <a:t>etc</a:t>
            </a:r>
            <a:r>
              <a:rPr lang="ru-RU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ru-RU" sz="2000" b="0" i="0" dirty="0" err="1">
                <a:effectLst/>
                <a:latin typeface="Roboto" panose="02000000000000000000" pitchFamily="2" charset="0"/>
              </a:rPr>
              <a:t>apt</a:t>
            </a:r>
            <a:r>
              <a:rPr lang="ru-RU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ru-RU" sz="2000" b="0" i="0" dirty="0" err="1">
                <a:effectLst/>
                <a:latin typeface="Roboto" panose="02000000000000000000" pitchFamily="2" charset="0"/>
              </a:rPr>
              <a:t>sources.list</a:t>
            </a:r>
            <a:r>
              <a:rPr lang="ru-RU" sz="2000" b="1" i="0" dirty="0">
                <a:effectLst/>
                <a:latin typeface="Roboto" panose="02000000000000000000" pitchFamily="2" charset="0"/>
              </a:rPr>
              <a:t>»</a:t>
            </a:r>
            <a:r>
              <a:rPr lang="ru-RU" sz="2000" b="1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и может быть изменён пользователем в любой момент для установки или обновления программы, не входящей в базу дистрибутива.  </a:t>
            </a:r>
          </a:p>
          <a:p>
            <a:pPr algn="just">
              <a:spcAft>
                <a:spcPts val="1200"/>
              </a:spcAft>
            </a:pPr>
            <a:r>
              <a:rPr lang="ru-RU" sz="20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Установка скачанных пакетов производится утилитой DPKG.</a:t>
            </a:r>
          </a:p>
        </p:txBody>
      </p:sp>
      <p:pic>
        <p:nvPicPr>
          <p:cNvPr id="8" name="Picture 4" descr="Red Hat обновила свой инструментарий для управления серверной  инфраструктурой - Новости рынка ЦОД, обзор инженерных решений Дата-Центров">
            <a:extLst>
              <a:ext uri="{FF2B5EF4-FFF2-40B4-BE49-F238E27FC236}">
                <a16:creationId xmlns:a16="http://schemas.microsoft.com/office/drawing/2014/main" id="{7ADC79AC-4C5A-404B-8704-ECC63DD6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811" y="4143236"/>
            <a:ext cx="1115077" cy="122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B01C25F-59F1-4FA6-A6E7-18183E0B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3569922"/>
            <a:ext cx="5443905" cy="17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bian — Википедия">
            <a:extLst>
              <a:ext uri="{FF2B5EF4-FFF2-40B4-BE49-F238E27FC236}">
                <a16:creationId xmlns:a16="http://schemas.microsoft.com/office/drawing/2014/main" id="{14A4CDC1-8A61-4775-95EC-E8CF516A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68" y="3984978"/>
            <a:ext cx="1048570" cy="13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67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8EC0C-2D90-4BBF-BFDA-7F8A8178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62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2D146-8FC0-45AB-BA19-4B81D46FF74F}"/>
              </a:ext>
            </a:extLst>
          </p:cNvPr>
          <p:cNvSpPr txBox="1"/>
          <p:nvPr/>
        </p:nvSpPr>
        <p:spPr>
          <a:xfrm>
            <a:off x="1130270" y="5695620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2F11D-6AED-4C14-A8EE-DCB8F6A7EE6B}"/>
              </a:ext>
            </a:extLst>
          </p:cNvPr>
          <p:cNvSpPr txBox="1"/>
          <p:nvPr/>
        </p:nvSpPr>
        <p:spPr>
          <a:xfrm>
            <a:off x="1130270" y="997354"/>
            <a:ext cx="8928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Pacman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400" dirty="0">
                <a:solidFill>
                  <a:srgbClr val="626570"/>
                </a:solidFill>
                <a:latin typeface="Roboto" panose="02000000000000000000" pitchFamily="2" charset="0"/>
              </a:rPr>
              <a:t>– 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оперативно обеспечивает систему новейшим ПО, благодаря системе </a:t>
            </a:r>
            <a:r>
              <a:rPr lang="ru-RU" sz="24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rolling-release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00B017-8AD9-43A8-992D-AE60F2AA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214297"/>
            <a:ext cx="82010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Изображение логотипа">
            <a:extLst>
              <a:ext uri="{FF2B5EF4-FFF2-40B4-BE49-F238E27FC236}">
                <a16:creationId xmlns:a16="http://schemas.microsoft.com/office/drawing/2014/main" id="{0498511C-3020-4F9F-ADDC-D442113F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32" y="4121300"/>
            <a:ext cx="1602885" cy="12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03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8EC0C-2D90-4BBF-BFDA-7F8A8178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63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2D146-8FC0-45AB-BA19-4B81D46FF74F}"/>
              </a:ext>
            </a:extLst>
          </p:cNvPr>
          <p:cNvSpPr txBox="1"/>
          <p:nvPr/>
        </p:nvSpPr>
        <p:spPr>
          <a:xfrm>
            <a:off x="1130270" y="5695620"/>
            <a:ext cx="1084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https://eternalhost.net/blog/sistemnoe-administrirovanie/paketnye-menedzhery-linux#p8</a:t>
            </a:r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2F11D-6AED-4C14-A8EE-DCB8F6A7EE6B}"/>
              </a:ext>
            </a:extLst>
          </p:cNvPr>
          <p:cNvSpPr txBox="1"/>
          <p:nvPr/>
        </p:nvSpPr>
        <p:spPr>
          <a:xfrm>
            <a:off x="1130270" y="997354"/>
            <a:ext cx="8928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i="0" dirty="0" err="1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Portage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(перевозка) совмещает преимущества предыдущих пакетных менеджеров, но требует от пользователя </a:t>
            </a:r>
            <a:r>
              <a:rPr lang="ru-RU" sz="2400" b="0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внимательности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2400" b="0" i="1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желания глубоко осваивать </a:t>
            </a:r>
            <a:r>
              <a:rPr lang="ru-RU" sz="2400" b="0" i="0" dirty="0">
                <a:solidFill>
                  <a:srgbClr val="626570"/>
                </a:solidFill>
                <a:effectLst/>
                <a:latin typeface="Roboto" panose="02000000000000000000" pitchFamily="2" charset="0"/>
              </a:rPr>
              <a:t>систему.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8AF0B02-D62C-42DA-B955-04EEB25A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55" y="2412119"/>
            <a:ext cx="82010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Портрет типичного лапчатого сектанта или «почему я не люблю  Линукс-сообщество» - Ebanoe-IT.ru">
            <a:extLst>
              <a:ext uri="{FF2B5EF4-FFF2-40B4-BE49-F238E27FC236}">
                <a16:creationId xmlns:a16="http://schemas.microsoft.com/office/drawing/2014/main" id="{497280A4-6F8C-43D1-93CB-2FC9E266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88" y="4055131"/>
            <a:ext cx="3886077" cy="15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5B59A-45DF-463B-9B2A-36A76E18C80A}"/>
              </a:ext>
            </a:extLst>
          </p:cNvPr>
          <p:cNvSpPr txBox="1"/>
          <p:nvPr/>
        </p:nvSpPr>
        <p:spPr>
          <a:xfrm>
            <a:off x="7272762" y="2802869"/>
            <a:ext cx="331621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Gentoo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effectLst/>
                <a:latin typeface="Roboto" panose="02000000000000000000" pitchFamily="2" charset="0"/>
              </a:rPr>
              <a:t>или </a:t>
            </a:r>
            <a:r>
              <a:rPr lang="en-US" b="1" i="0" dirty="0">
                <a:effectLst/>
                <a:latin typeface="Roboto" panose="02000000000000000000" pitchFamily="2" charset="0"/>
              </a:rPr>
              <a:t>Calculate Linux</a:t>
            </a:r>
            <a:endParaRPr lang="ru-RU" b="1" dirty="0"/>
          </a:p>
        </p:txBody>
      </p:sp>
      <p:pic>
        <p:nvPicPr>
          <p:cNvPr id="8" name="Picture 2" descr="Изображение логотипа">
            <a:extLst>
              <a:ext uri="{FF2B5EF4-FFF2-40B4-BE49-F238E27FC236}">
                <a16:creationId xmlns:a16="http://schemas.microsoft.com/office/drawing/2014/main" id="{A4586F0A-C0A3-45ED-AA3E-CB3BAB99F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789" y="4178483"/>
            <a:ext cx="1225597" cy="128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91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35ECA-EFBA-4FED-9D58-350AFD2A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дистрибутива </a:t>
            </a:r>
            <a:r>
              <a:rPr lang="en-US" dirty="0"/>
              <a:t>GNU/Linux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842ABA-5E45-4980-BA6E-1181A4166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Обзор дистрибутивов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F17C17-DD02-4B8A-AD3A-69C5A77A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64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D3E113-A369-42BA-A9F5-7771D22E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63" y="4101842"/>
            <a:ext cx="4250725" cy="261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07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B572C-16ED-4D10-B914-7DEEEE5F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дистрибутивов </a:t>
            </a:r>
            <a:r>
              <a:rPr lang="en-US" dirty="0"/>
              <a:t>GNU/Linux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04A463-CA51-461C-A6DF-CFBFA537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65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3DD09A-F498-4077-9EC0-525FEFC1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10" y="2002559"/>
            <a:ext cx="10181220" cy="470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07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C6CA8-D9A9-4622-B907-B30DE497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10237641" cy="1049235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Дистрибутивы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r>
              <a:rPr lang="ru-RU" b="1" dirty="0">
                <a:solidFill>
                  <a:schemeClr val="tx2"/>
                </a:solidFill>
              </a:rPr>
              <a:t> можно классифицировать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4BB1F3-6712-4882-BDE9-9CD3CF2A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FF24E-7396-42F5-8605-1F689DBA82A5}"/>
              </a:ext>
            </a:extLst>
          </p:cNvPr>
          <p:cNvSpPr txBox="1"/>
          <p:nvPr/>
        </p:nvSpPr>
        <p:spPr>
          <a:xfrm>
            <a:off x="1210732" y="2217382"/>
            <a:ext cx="725593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По базовым производителям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По локализации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По применению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По специализации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8F55FE1-FD84-42C3-8728-D1A77F4B4FD4}"/>
              </a:ext>
            </a:extLst>
          </p:cNvPr>
          <p:cNvGrpSpPr>
            <a:grpSpLocks noChangeAspect="1"/>
          </p:cNvGrpSpPr>
          <p:nvPr/>
        </p:nvGrpSpPr>
        <p:grpSpPr>
          <a:xfrm>
            <a:off x="8743290" y="1636889"/>
            <a:ext cx="3448710" cy="5083703"/>
            <a:chOff x="8424877" y="1505597"/>
            <a:chExt cx="3522024" cy="519177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E89D6D3-A894-4719-AF16-5975C74A4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879" y="2414726"/>
              <a:ext cx="3522022" cy="428264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7155700-13D4-44C2-9831-E5FC5E55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877" y="1505597"/>
              <a:ext cx="3522023" cy="962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4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  <a:noFill/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базовым производителям</a:t>
            </a: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67</a:t>
            </a:fld>
            <a:endParaRPr lang="ru-RU"/>
          </a:p>
        </p:txBody>
      </p:sp>
      <p:pic>
        <p:nvPicPr>
          <p:cNvPr id="8" name="Рисунок 7" descr="Похожее изображение">
            <a:extLst>
              <a:ext uri="{FF2B5EF4-FFF2-40B4-BE49-F238E27FC236}">
                <a16:creationId xmlns:a16="http://schemas.microsoft.com/office/drawing/2014/main" id="{C5157CFC-0D44-4C22-9F6F-CE3A805A4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78" y="1581151"/>
            <a:ext cx="7191375" cy="5114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347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4A3D3-5A25-43B4-A1A6-1AEAB2A8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solidFill>
                  <a:schemeClr val="tx2"/>
                </a:solidFill>
              </a:rPr>
              <a:t>Классификация по локализации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5B0D1A7-36AC-4880-96FE-BEE7EB3E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68</a:t>
            </a:fld>
            <a:endParaRPr lang="ru-RU"/>
          </a:p>
        </p:txBody>
      </p:sp>
      <p:pic>
        <p:nvPicPr>
          <p:cNvPr id="4" name="Picture 2" descr="https://toursfera.com/wp-content/uploads/2017/07/77cc1efdbd1ecfa5067fd433aaa147e6.jpg">
            <a:extLst>
              <a:ext uri="{FF2B5EF4-FFF2-40B4-BE49-F238E27FC236}">
                <a16:creationId xmlns:a16="http://schemas.microsoft.com/office/drawing/2014/main" id="{F4C17E91-65E5-4B88-8A35-A99399A2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52" y="2002559"/>
            <a:ext cx="3625126" cy="29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B6F6D9E-A554-4FDB-94FD-5EFFC238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1" y="3851048"/>
            <a:ext cx="2935111" cy="279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s://yt3.ggpht.com/a/AGF-l7_hZ8x7DuvcPl6k9bfPhxMHowD_FeEr85DODg=s900-c-k-c0xffffffff-no-rj-mo">
            <a:extLst>
              <a:ext uri="{FF2B5EF4-FFF2-40B4-BE49-F238E27FC236}">
                <a16:creationId xmlns:a16="http://schemas.microsoft.com/office/drawing/2014/main" id="{85DAB420-B924-46EC-9E0B-86721A05E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62" y="2002559"/>
            <a:ext cx="3017333" cy="31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903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231932-2921-43CF-AD4E-7C3443FA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69</a:t>
            </a:fld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7915B58-89C9-4DE5-8635-09D0FAC5AA3A}"/>
              </a:ext>
            </a:extLst>
          </p:cNvPr>
          <p:cNvGrpSpPr/>
          <p:nvPr/>
        </p:nvGrpSpPr>
        <p:grpSpPr>
          <a:xfrm>
            <a:off x="0" y="1495426"/>
            <a:ext cx="12192000" cy="3369771"/>
            <a:chOff x="0" y="2152649"/>
            <a:chExt cx="12191617" cy="332556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447C488C-81D6-4F51-86C8-7814D435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52649"/>
              <a:ext cx="8066465" cy="3325561"/>
            </a:xfrm>
            <a:prstGeom prst="rect">
              <a:avLst/>
            </a:prstGeom>
          </p:spPr>
        </p:pic>
        <p:pic>
          <p:nvPicPr>
            <p:cNvPr id="5" name="Picture 2" descr="https://toursfera.com/wp-content/uploads/2017/07/77cc1efdbd1ecfa5067fd433aaa147e6.jpg">
              <a:extLst>
                <a:ext uri="{FF2B5EF4-FFF2-40B4-BE49-F238E27FC236}">
                  <a16:creationId xmlns:a16="http://schemas.microsoft.com/office/drawing/2014/main" id="{4FAF6E17-1DFC-40D2-AA4B-49DAC3F76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961" y="2152650"/>
              <a:ext cx="4174656" cy="332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950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458EE-7CEF-42C7-B094-6012DE4B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операционной системы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B35A02-B6B6-45B8-B237-96041D33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9B889-FCB8-4884-B637-D89A943D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7" y="3564845"/>
            <a:ext cx="3492493" cy="246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DDA9A74-A190-4F1F-A4C9-F7FBF6F03540}"/>
              </a:ext>
            </a:extLst>
          </p:cNvPr>
          <p:cNvSpPr/>
          <p:nvPr/>
        </p:nvSpPr>
        <p:spPr>
          <a:xfrm>
            <a:off x="4396029" y="2002559"/>
            <a:ext cx="6333066" cy="401441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BF550B7-980A-4B62-911C-1D2BA25FE61A}"/>
              </a:ext>
            </a:extLst>
          </p:cNvPr>
          <p:cNvGrpSpPr/>
          <p:nvPr/>
        </p:nvGrpSpPr>
        <p:grpSpPr>
          <a:xfrm>
            <a:off x="4881615" y="2359831"/>
            <a:ext cx="5442401" cy="1383926"/>
            <a:chOff x="2685598" y="1622934"/>
            <a:chExt cx="5442401" cy="138392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4DA3F4A-175F-45BB-8E09-7402640540FE}"/>
                </a:ext>
              </a:extLst>
            </p:cNvPr>
            <p:cNvSpPr/>
            <p:nvPr/>
          </p:nvSpPr>
          <p:spPr>
            <a:xfrm>
              <a:off x="2685598" y="1622934"/>
              <a:ext cx="5442401" cy="1383926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u="sng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7E931276-71C5-4A6C-9472-7E7CD8A9E359}"/>
                </a:ext>
              </a:extLst>
            </p:cNvPr>
            <p:cNvGrpSpPr/>
            <p:nvPr/>
          </p:nvGrpSpPr>
          <p:grpSpPr>
            <a:xfrm>
              <a:off x="3045042" y="1725368"/>
              <a:ext cx="4912683" cy="1179058"/>
              <a:chOff x="3163860" y="1613100"/>
              <a:chExt cx="4912683" cy="1179058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10A7D56F-552A-4540-B254-90E3AE73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0555" y="1613101"/>
                <a:ext cx="1178149" cy="1179057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B040FB1-CF90-471D-B8FB-4ABDD983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66" y="1618562"/>
                <a:ext cx="1167235" cy="1168135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114143E0-C0FD-4547-9060-DE035A364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860" y="1654089"/>
                <a:ext cx="1096235" cy="1097080"/>
              </a:xfrm>
              <a:prstGeom prst="rect">
                <a:avLst/>
              </a:prstGeom>
            </p:spPr>
          </p:pic>
          <p:pic>
            <p:nvPicPr>
              <p:cNvPr id="10" name="Picture 8" descr="http://baikalspeczapchast.ru/thumb/2/ADZMoQMahMxATP7RoSSapQ/r/d/tech_large.png">
                <a:extLst>
                  <a:ext uri="{FF2B5EF4-FFF2-40B4-BE49-F238E27FC236}">
                    <a16:creationId xmlns:a16="http://schemas.microsoft.com/office/drawing/2014/main" id="{DD546DC8-19C2-4264-B2CB-3D735E7D3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9618" y="1613100"/>
                <a:ext cx="1356925" cy="1179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Облачко с текстом: прямоугольное со скругленными углами 12">
            <a:extLst>
              <a:ext uri="{FF2B5EF4-FFF2-40B4-BE49-F238E27FC236}">
                <a16:creationId xmlns:a16="http://schemas.microsoft.com/office/drawing/2014/main" id="{6669C237-112E-4CF3-8CE4-B02811552283}"/>
              </a:ext>
            </a:extLst>
          </p:cNvPr>
          <p:cNvSpPr/>
          <p:nvPr/>
        </p:nvSpPr>
        <p:spPr>
          <a:xfrm>
            <a:off x="5077284" y="4899601"/>
            <a:ext cx="2873026" cy="710019"/>
          </a:xfrm>
          <a:prstGeom prst="wedgeRoundRectCallout">
            <a:avLst>
              <a:gd name="adj1" fmla="val 67828"/>
              <a:gd name="adj2" fmla="val -48923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Ядро системы</a:t>
            </a:r>
          </a:p>
        </p:txBody>
      </p:sp>
      <p:sp>
        <p:nvSpPr>
          <p:cNvPr id="15" name="Выноска: линия 14">
            <a:extLst>
              <a:ext uri="{FF2B5EF4-FFF2-40B4-BE49-F238E27FC236}">
                <a16:creationId xmlns:a16="http://schemas.microsoft.com/office/drawing/2014/main" id="{E02D5A51-2B8B-44E6-B416-EC6074EF6664}"/>
              </a:ext>
            </a:extLst>
          </p:cNvPr>
          <p:cNvSpPr/>
          <p:nvPr/>
        </p:nvSpPr>
        <p:spPr>
          <a:xfrm>
            <a:off x="1163870" y="4223905"/>
            <a:ext cx="3035616" cy="869243"/>
          </a:xfrm>
          <a:prstGeom prst="borderCallout1">
            <a:avLst>
              <a:gd name="adj1" fmla="val -2768"/>
              <a:gd name="adj2" fmla="val 73606"/>
              <a:gd name="adj3" fmla="val -66663"/>
              <a:gd name="adj4" fmla="val 106801"/>
            </a:avLst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Операционная система </a:t>
            </a:r>
          </a:p>
        </p:txBody>
      </p:sp>
      <p:sp>
        <p:nvSpPr>
          <p:cNvPr id="16" name="Облачко с текстом: прямоугольное со скругленными углами 15">
            <a:extLst>
              <a:ext uri="{FF2B5EF4-FFF2-40B4-BE49-F238E27FC236}">
                <a16:creationId xmlns:a16="http://schemas.microsoft.com/office/drawing/2014/main" id="{C3C2CCC5-5753-4473-8977-A5EEB1D182D3}"/>
              </a:ext>
            </a:extLst>
          </p:cNvPr>
          <p:cNvSpPr/>
          <p:nvPr/>
        </p:nvSpPr>
        <p:spPr>
          <a:xfrm>
            <a:off x="1212289" y="2107629"/>
            <a:ext cx="3035617" cy="1049235"/>
          </a:xfrm>
          <a:prstGeom prst="wedgeRoundRectCallout">
            <a:avLst>
              <a:gd name="adj1" fmla="val 74894"/>
              <a:gd name="adj2" fmla="val 3705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Системные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7705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82D706-A138-495A-AE45-832DEE87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70</a:t>
            </a:fld>
            <a:endParaRPr lang="ru-RU"/>
          </a:p>
        </p:txBody>
      </p:sp>
      <p:pic>
        <p:nvPicPr>
          <p:cNvPr id="3" name="Picture 2" descr="Kylin OS.формат PNG">
            <a:extLst>
              <a:ext uri="{FF2B5EF4-FFF2-40B4-BE49-F238E27FC236}">
                <a16:creationId xmlns:a16="http://schemas.microsoft.com/office/drawing/2014/main" id="{8BF0A758-9E17-4091-8151-CDA6839A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94" y="3776510"/>
            <a:ext cx="4794662" cy="30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pload.wikimedia.org/wikipedia/commons/thumb/5/57/QingQilin.jpg/285px-QingQilin.jpg">
            <a:extLst>
              <a:ext uri="{FF2B5EF4-FFF2-40B4-BE49-F238E27FC236}">
                <a16:creationId xmlns:a16="http://schemas.microsoft.com/office/drawing/2014/main" id="{A6901CE8-F780-4260-AD35-DF7B8AB81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1" y="1565397"/>
            <a:ext cx="3476979" cy="381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5F1F23-4258-4CC7-AC55-3682928F8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45" y="1256526"/>
            <a:ext cx="4794662" cy="35542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EFE8D0-65F6-4263-9538-18DC0F6F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72" y="704796"/>
            <a:ext cx="3052684" cy="291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619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CFE6368-EF63-4596-A71F-1D8BAE2F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B1A642-ACD6-4FA0-8048-6A2D3524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5" y="1106312"/>
            <a:ext cx="7672493" cy="5015732"/>
          </a:xfrm>
          <a:prstGeom prst="rect">
            <a:avLst/>
          </a:prstGeom>
        </p:spPr>
      </p:pic>
      <p:pic>
        <p:nvPicPr>
          <p:cNvPr id="4" name="Picture 14" descr="https://yt3.ggpht.com/a/AGF-l7_hZ8x7DuvcPl6k9bfPhxMHowD_FeEr85DODg=s900-c-k-c0xffffffff-no-rj-mo">
            <a:extLst>
              <a:ext uri="{FF2B5EF4-FFF2-40B4-BE49-F238E27FC236}">
                <a16:creationId xmlns:a16="http://schemas.microsoft.com/office/drawing/2014/main" id="{A08D783D-92D9-4F33-9EB3-9DFA8EFB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2" y="2125927"/>
            <a:ext cx="3701689" cy="38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bian — Википедия">
            <a:extLst>
              <a:ext uri="{FF2B5EF4-FFF2-40B4-BE49-F238E27FC236}">
                <a16:creationId xmlns:a16="http://schemas.microsoft.com/office/drawing/2014/main" id="{84DC04A5-098E-4548-8BD0-5F0F0F73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9" y="505113"/>
            <a:ext cx="924442" cy="122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73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применению</a:t>
            </a:r>
            <a:br>
              <a:rPr lang="ru-RU" sz="2800" b="1" dirty="0"/>
            </a:b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72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56C27E-58FB-4637-B554-16108ABAC31F}"/>
              </a:ext>
            </a:extLst>
          </p:cNvPr>
          <p:cNvGrpSpPr>
            <a:grpSpLocks noChangeAspect="1"/>
          </p:cNvGrpSpPr>
          <p:nvPr/>
        </p:nvGrpSpPr>
        <p:grpSpPr>
          <a:xfrm>
            <a:off x="583039" y="1774917"/>
            <a:ext cx="11025922" cy="5012062"/>
            <a:chOff x="1352550" y="1941109"/>
            <a:chExt cx="10229850" cy="4650191"/>
          </a:xfrm>
        </p:grpSpPr>
        <p:pic>
          <p:nvPicPr>
            <p:cNvPr id="2066" name="Picture 18" descr="https://fb.ru/misc/i/gallery/108591/2917872.jpg">
              <a:extLst>
                <a:ext uri="{FF2B5EF4-FFF2-40B4-BE49-F238E27FC236}">
                  <a16:creationId xmlns:a16="http://schemas.microsoft.com/office/drawing/2014/main" id="{E9CD84D2-D1B1-409C-9F32-16E207CE3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4784508"/>
              <a:ext cx="2514600" cy="180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Похожее изображение">
              <a:extLst>
                <a:ext uri="{FF2B5EF4-FFF2-40B4-BE49-F238E27FC236}">
                  <a16:creationId xmlns:a16="http://schemas.microsoft.com/office/drawing/2014/main" id="{F253DD74-5D69-4B5D-BEA9-6B1019C0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963" y="1942884"/>
              <a:ext cx="4262437" cy="284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Картинки по запросу Дистрибутивы  применения в мобильных устройствах">
              <a:extLst>
                <a:ext uri="{FF2B5EF4-FFF2-40B4-BE49-F238E27FC236}">
                  <a16:creationId xmlns:a16="http://schemas.microsoft.com/office/drawing/2014/main" id="{9F5811BC-43BA-4C69-9938-B4DB4D732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123" y="1941109"/>
              <a:ext cx="3737781" cy="186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Картинки по запросу линукс для сервера">
              <a:extLst>
                <a:ext uri="{FF2B5EF4-FFF2-40B4-BE49-F238E27FC236}">
                  <a16:creationId xmlns:a16="http://schemas.microsoft.com/office/drawing/2014/main" id="{1074C2C9-F8ED-4FA2-9CB8-71B85411C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312" y="3810001"/>
              <a:ext cx="5562598" cy="278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Картинки по запросу запуск линукс с флешки без установки">
              <a:extLst>
                <a:ext uri="{FF2B5EF4-FFF2-40B4-BE49-F238E27FC236}">
                  <a16:creationId xmlns:a16="http://schemas.microsoft.com/office/drawing/2014/main" id="{1878EA51-ADD2-42C8-BFB0-38A8E1994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550" y="1948654"/>
              <a:ext cx="2426573" cy="1393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Картинки по запросу Дистрибутивы  применения в мобильных устройствах">
              <a:extLst>
                <a:ext uri="{FF2B5EF4-FFF2-40B4-BE49-F238E27FC236}">
                  <a16:creationId xmlns:a16="http://schemas.microsoft.com/office/drawing/2014/main" id="{7ABA046E-76C4-4047-B679-7C85FB35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550" y="3351700"/>
              <a:ext cx="2426573" cy="323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1355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Классификация по специализации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73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1BFA97-64DA-4D28-98F0-C2C7FE2894F2}"/>
              </a:ext>
            </a:extLst>
          </p:cNvPr>
          <p:cNvGrpSpPr>
            <a:grpSpLocks noChangeAspect="1"/>
          </p:cNvGrpSpPr>
          <p:nvPr/>
        </p:nvGrpSpPr>
        <p:grpSpPr>
          <a:xfrm>
            <a:off x="1637996" y="1676399"/>
            <a:ext cx="8579353" cy="5181601"/>
            <a:chOff x="1847547" y="1553796"/>
            <a:chExt cx="8466314" cy="5304205"/>
          </a:xfrm>
        </p:grpSpPr>
        <p:pic>
          <p:nvPicPr>
            <p:cNvPr id="3074" name="Picture 2" descr="Картинки по запросу ARM Linux с поддержкой ARM">
              <a:extLst>
                <a:ext uri="{FF2B5EF4-FFF2-40B4-BE49-F238E27FC236}">
                  <a16:creationId xmlns:a16="http://schemas.microsoft.com/office/drawing/2014/main" id="{3E7ACA6F-7DCF-4AA2-8B5B-25C894CCA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06" y="1553796"/>
              <a:ext cx="3869819" cy="301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Картинки по запросу Alpha Linux с поддержкой процессорной архитектуры Alpha">
              <a:extLst>
                <a:ext uri="{FF2B5EF4-FFF2-40B4-BE49-F238E27FC236}">
                  <a16:creationId xmlns:a16="http://schemas.microsoft.com/office/drawing/2014/main" id="{B637946B-C5E5-47DE-9EB4-4D1D0B271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563" y="1723458"/>
              <a:ext cx="4332298" cy="2297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Картинки по запросу линукс интел">
              <a:extLst>
                <a:ext uri="{FF2B5EF4-FFF2-40B4-BE49-F238E27FC236}">
                  <a16:creationId xmlns:a16="http://schemas.microsoft.com/office/drawing/2014/main" id="{5E43D088-596B-4F2B-A119-30AEF7C7E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562" y="3955360"/>
              <a:ext cx="4332299" cy="290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3dnews.ru/assets/external/illustrations/2020/01/20/1001805/01.jpg">
              <a:extLst>
                <a:ext uri="{FF2B5EF4-FFF2-40B4-BE49-F238E27FC236}">
                  <a16:creationId xmlns:a16="http://schemas.microsoft.com/office/drawing/2014/main" id="{C896F8E0-FA64-426A-A79B-DD76B6957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547" y="4512039"/>
              <a:ext cx="4229498" cy="234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2264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963A24-2EA3-4136-86E7-E10E925D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06B76-A00E-46EC-886D-A8BCCC8F6AC0}"/>
              </a:ext>
            </a:extLst>
          </p:cNvPr>
          <p:cNvSpPr txBox="1"/>
          <p:nvPr/>
        </p:nvSpPr>
        <p:spPr>
          <a:xfrm>
            <a:off x="1207911" y="743598"/>
            <a:ext cx="10984089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Instruction set architecture </a:t>
            </a:r>
            <a:r>
              <a:rPr lang="ru-RU" sz="2800" b="1" dirty="0">
                <a:solidFill>
                  <a:schemeClr val="bg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ISA</a:t>
            </a:r>
            <a:r>
              <a:rPr lang="ru-RU" sz="28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C4DED-9C5B-46CB-B894-B20709F06C87}"/>
              </a:ext>
            </a:extLst>
          </p:cNvPr>
          <p:cNvSpPr txBox="1"/>
          <p:nvPr/>
        </p:nvSpPr>
        <p:spPr>
          <a:xfrm>
            <a:off x="1207911" y="2000801"/>
            <a:ext cx="690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Это часть архитектуры компьютера, определяющая программируемую часть </a:t>
            </a:r>
            <a:r>
              <a:rPr lang="ru-RU" b="1" dirty="0"/>
              <a:t>ядра микропроцессора</a:t>
            </a:r>
            <a:r>
              <a:rPr lang="ru-RU" dirty="0"/>
              <a:t>.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DB98018-1D46-4F8C-BB29-62DA4BD3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75" y="2856089"/>
            <a:ext cx="5024725" cy="375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F1AC0-3EC0-4084-A3AA-D9A585F0036E}"/>
              </a:ext>
            </a:extLst>
          </p:cNvPr>
          <p:cNvSpPr txBox="1"/>
          <p:nvPr/>
        </p:nvSpPr>
        <p:spPr>
          <a:xfrm>
            <a:off x="1207911" y="2912534"/>
            <a:ext cx="61016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На этом уровне определяются реализованные в микропроцессоре конкретного типа: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архитектура памяти,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взаимодействие с внешними устройствами ввода/ вывода,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режимы адресации,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регистры,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машинные команды,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различные типы внутренних данных (например, с плавающей запятой, целочисленные типы и т. д.),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обработчики прерываний и исключительных состояний.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10517-BE60-4560-BBE5-0FBF8506FAF7}"/>
              </a:ext>
            </a:extLst>
          </p:cNvPr>
          <p:cNvSpPr txBox="1"/>
          <p:nvPr/>
        </p:nvSpPr>
        <p:spPr>
          <a:xfrm>
            <a:off x="1986844" y="1266818"/>
            <a:ext cx="1020515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/>
              <a:t>Архитектура 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1699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963A24-2EA3-4136-86E7-E10E925D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06B76-A00E-46EC-886D-A8BCCC8F6AC0}"/>
              </a:ext>
            </a:extLst>
          </p:cNvPr>
          <p:cNvSpPr txBox="1"/>
          <p:nvPr/>
        </p:nvSpPr>
        <p:spPr>
          <a:xfrm>
            <a:off x="1207911" y="925689"/>
            <a:ext cx="10984089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 набора команд </a:t>
            </a:r>
            <a:r>
              <a:rPr lang="en-US" sz="2400" b="1" dirty="0">
                <a:solidFill>
                  <a:schemeClr val="bg1"/>
                </a:solidFill>
              </a:rPr>
              <a:t>x86-64 (AMD64/Intel64/EM64T)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C4DED-9C5B-46CB-B894-B20709F06C87}"/>
              </a:ext>
            </a:extLst>
          </p:cNvPr>
          <p:cNvSpPr txBox="1"/>
          <p:nvPr/>
        </p:nvSpPr>
        <p:spPr>
          <a:xfrm>
            <a:off x="1207911" y="1971512"/>
            <a:ext cx="8184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Набор команд x86-64 в настоящее время поддерживается: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F1AC0-3EC0-4084-A3AA-D9A585F0036E}"/>
              </a:ext>
            </a:extLst>
          </p:cNvPr>
          <p:cNvSpPr txBox="1"/>
          <p:nvPr/>
        </p:nvSpPr>
        <p:spPr>
          <a:xfrm>
            <a:off x="1207911" y="2585156"/>
            <a:ext cx="1003582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AMD</a:t>
            </a:r>
            <a:r>
              <a:rPr lang="en-US" sz="1600" dirty="0"/>
              <a:t> </a:t>
            </a:r>
            <a:r>
              <a:rPr lang="ru-RU" sz="1600" dirty="0"/>
              <a:t>с 2001 года — процессорами </a:t>
            </a:r>
            <a:r>
              <a:rPr lang="en-US" sz="1600" dirty="0"/>
              <a:t>Z-</a:t>
            </a:r>
            <a:r>
              <a:rPr lang="ru-RU" sz="1600" dirty="0"/>
              <a:t>серии (например, </a:t>
            </a:r>
            <a:r>
              <a:rPr lang="en-US" sz="1600" dirty="0"/>
              <a:t>AMD Z-03), C-</a:t>
            </a:r>
            <a:r>
              <a:rPr lang="ru-RU" sz="1600" dirty="0"/>
              <a:t>серии (например, </a:t>
            </a:r>
            <a:r>
              <a:rPr lang="en-US" sz="1600" dirty="0"/>
              <a:t>AMD C-60), G-</a:t>
            </a:r>
            <a:r>
              <a:rPr lang="ru-RU" sz="1600" dirty="0"/>
              <a:t>серии (например, </a:t>
            </a:r>
            <a:r>
              <a:rPr lang="en-US" sz="1600" dirty="0"/>
              <a:t>AMD T56N), E-</a:t>
            </a:r>
            <a:r>
              <a:rPr lang="ru-RU" sz="1600" dirty="0"/>
              <a:t>серии (например, </a:t>
            </a:r>
            <a:r>
              <a:rPr lang="en-US" sz="1600" dirty="0"/>
              <a:t>AMD E-450), E1, E2, A4, A6, A8, A10, FX, Athlon 64, Athlon 64 FX, Athlon 64 X2, Athlon II, Phenom, Phenom II, Turion 64, </a:t>
            </a:r>
            <a:br>
              <a:rPr lang="ru-RU" sz="1600" dirty="0"/>
            </a:br>
            <a:r>
              <a:rPr lang="en-US" sz="1600" dirty="0"/>
              <a:t>Turion 64 X2, Turion II, Opteron, FX, Ryzen, Ryzen </a:t>
            </a:r>
            <a:r>
              <a:rPr lang="en-US" sz="1600" dirty="0" err="1"/>
              <a:t>Threadripper</a:t>
            </a:r>
            <a:r>
              <a:rPr lang="en-US" sz="1600" dirty="0"/>
              <a:t>, </a:t>
            </a:r>
            <a:r>
              <a:rPr lang="ru-RU" sz="1600" dirty="0"/>
              <a:t>последними моделями </a:t>
            </a:r>
            <a:r>
              <a:rPr lang="en-US" sz="1600" dirty="0"/>
              <a:t>Sempron;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Intel</a:t>
            </a:r>
            <a:r>
              <a:rPr lang="en-US" sz="1600" dirty="0"/>
              <a:t> (</a:t>
            </a:r>
            <a:r>
              <a:rPr lang="ru-RU" sz="1600" dirty="0"/>
              <a:t>с незначительными упрощениями) под названием «</a:t>
            </a:r>
            <a:r>
              <a:rPr lang="en-US" sz="1600" dirty="0"/>
              <a:t>Intel 64» (</a:t>
            </a:r>
            <a:r>
              <a:rPr lang="ru-RU" sz="1600" dirty="0"/>
              <a:t>ранее известные как «</a:t>
            </a:r>
            <a:r>
              <a:rPr lang="en-US" sz="1600" dirty="0"/>
              <a:t>EM64T» </a:t>
            </a:r>
            <a:r>
              <a:rPr lang="ru-RU" sz="1600" dirty="0"/>
              <a:t>и «</a:t>
            </a:r>
            <a:r>
              <a:rPr lang="en-US" sz="1600" dirty="0"/>
              <a:t>IA-32e») </a:t>
            </a:r>
            <a:r>
              <a:rPr lang="ru-RU" sz="1600" dirty="0"/>
              <a:t>с 2003 года в 64-битных моделях процессоров семейства </a:t>
            </a:r>
            <a:r>
              <a:rPr lang="en-US" sz="1600" dirty="0"/>
              <a:t>Pentium 4, </a:t>
            </a:r>
            <a:br>
              <a:rPr lang="ru-RU" sz="1600" dirty="0"/>
            </a:br>
            <a:r>
              <a:rPr lang="ru-RU" sz="1600" dirty="0"/>
              <a:t>а также в </a:t>
            </a:r>
            <a:r>
              <a:rPr lang="en-US" sz="1600" dirty="0"/>
              <a:t>Pentium D, Pentium Extreme Edition, Celeron D, Celeron G-</a:t>
            </a:r>
            <a:r>
              <a:rPr lang="ru-RU" sz="1600" dirty="0"/>
              <a:t>серии, </a:t>
            </a:r>
            <a:r>
              <a:rPr lang="en-US" sz="1600" dirty="0"/>
              <a:t>Celeron B-</a:t>
            </a:r>
            <a:r>
              <a:rPr lang="ru-RU" sz="1600" dirty="0"/>
              <a:t>серии, </a:t>
            </a:r>
            <a:r>
              <a:rPr lang="en-US" sz="1600" dirty="0"/>
              <a:t>Pentium Dual-Core, Pentium T-</a:t>
            </a:r>
            <a:r>
              <a:rPr lang="ru-RU" sz="1600" dirty="0"/>
              <a:t>серии, </a:t>
            </a:r>
            <a:r>
              <a:rPr lang="en-US" sz="1600" dirty="0"/>
              <a:t>Pentium P-</a:t>
            </a:r>
            <a:r>
              <a:rPr lang="ru-RU" sz="1600" dirty="0"/>
              <a:t>серии, </a:t>
            </a:r>
            <a:r>
              <a:rPr lang="en-US" sz="1600" dirty="0"/>
              <a:t>Pentium G-</a:t>
            </a:r>
            <a:r>
              <a:rPr lang="ru-RU" sz="1600" dirty="0"/>
              <a:t>серии, </a:t>
            </a:r>
            <a:r>
              <a:rPr lang="en-US" sz="1600" dirty="0"/>
              <a:t>Pentium B-</a:t>
            </a:r>
            <a:r>
              <a:rPr lang="ru-RU" sz="1600" dirty="0"/>
              <a:t>серии, </a:t>
            </a:r>
            <a:r>
              <a:rPr lang="en-US" sz="1600" dirty="0"/>
              <a:t>Core 2 Duo, Core 2 Quad, Core 2 Extreme, Core i3, Core i5, Core i7, Core i9, Atom (</a:t>
            </a:r>
            <a:r>
              <a:rPr lang="ru-RU" sz="1600" dirty="0"/>
              <a:t>далеко не всеми, но большинством последних) и </a:t>
            </a:r>
            <a:r>
              <a:rPr lang="en-US" sz="1600" dirty="0"/>
              <a:t>Xeon;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VIA</a:t>
            </a:r>
            <a:r>
              <a:rPr lang="en-US" sz="1600" dirty="0"/>
              <a:t> — </a:t>
            </a:r>
            <a:r>
              <a:rPr lang="ru-RU" sz="1600" dirty="0"/>
              <a:t>процессорами </a:t>
            </a:r>
            <a:r>
              <a:rPr lang="en-US" sz="1600" dirty="0"/>
              <a:t>Nano.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02FB3-0454-4A41-A5E1-78983D9F5809}"/>
              </a:ext>
            </a:extLst>
          </p:cNvPr>
          <p:cNvSpPr txBox="1"/>
          <p:nvPr/>
        </p:nvSpPr>
        <p:spPr>
          <a:xfrm>
            <a:off x="7766756" y="5702966"/>
            <a:ext cx="442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https://ru.wikipedia.org/wiki/X86-64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885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Картинки по запросу мощность логотип">
            <a:extLst>
              <a:ext uri="{FF2B5EF4-FFF2-40B4-BE49-F238E27FC236}">
                <a16:creationId xmlns:a16="http://schemas.microsoft.com/office/drawing/2014/main" id="{F0DC5C35-0DF6-48AB-AD3D-F6BEEED9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79" y="4469706"/>
            <a:ext cx="2388294" cy="23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Картинки по запросу популярность">
            <a:extLst>
              <a:ext uri="{FF2B5EF4-FFF2-40B4-BE49-F238E27FC236}">
                <a16:creationId xmlns:a16="http://schemas.microsoft.com/office/drawing/2014/main" id="{09FF24BE-D1D9-4E01-A24F-02F7EC95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23" y="3222528"/>
            <a:ext cx="3088266" cy="23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Картинки по запросу стабильность признак успеха">
            <a:extLst>
              <a:ext uri="{FF2B5EF4-FFF2-40B4-BE49-F238E27FC236}">
                <a16:creationId xmlns:a16="http://schemas.microsoft.com/office/drawing/2014/main" id="{E37D215A-161D-485C-B2FD-CF207198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8" y="2226562"/>
            <a:ext cx="3088266" cy="21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904674" cy="6269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Параметры выбора дистрибутива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76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E9558F4-EA8C-4176-89C7-A3B326794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23" y="1821945"/>
            <a:ext cx="4160206" cy="7553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Стабильность</a:t>
            </a:r>
          </a:p>
        </p:txBody>
      </p:sp>
      <p:pic>
        <p:nvPicPr>
          <p:cNvPr id="5126" name="Picture 6" descr="Похожее изображение">
            <a:extLst>
              <a:ext uri="{FF2B5EF4-FFF2-40B4-BE49-F238E27FC236}">
                <a16:creationId xmlns:a16="http://schemas.microsoft.com/office/drawing/2014/main" id="{A936741C-B306-4C58-B952-5C830261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637434"/>
            <a:ext cx="2680469" cy="26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Похожее изображение">
            <a:extLst>
              <a:ext uri="{FF2B5EF4-FFF2-40B4-BE49-F238E27FC236}">
                <a16:creationId xmlns:a16="http://schemas.microsoft.com/office/drawing/2014/main" id="{7DA7310B-665A-4E89-9C63-3064DF1D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19" y="4785245"/>
            <a:ext cx="2781214" cy="193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бъект 4">
            <a:extLst>
              <a:ext uri="{FF2B5EF4-FFF2-40B4-BE49-F238E27FC236}">
                <a16:creationId xmlns:a16="http://schemas.microsoft.com/office/drawing/2014/main" id="{364CE14A-F080-4FFE-8073-E158A0547F67}"/>
              </a:ext>
            </a:extLst>
          </p:cNvPr>
          <p:cNvSpPr txBox="1">
            <a:spLocks/>
          </p:cNvSpPr>
          <p:nvPr/>
        </p:nvSpPr>
        <p:spPr>
          <a:xfrm>
            <a:off x="6574470" y="1576294"/>
            <a:ext cx="4801584" cy="759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Совместимость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i="1" dirty="0"/>
          </a:p>
        </p:txBody>
      </p:sp>
      <p:sp>
        <p:nvSpPr>
          <p:cNvPr id="25" name="Объект 4">
            <a:extLst>
              <a:ext uri="{FF2B5EF4-FFF2-40B4-BE49-F238E27FC236}">
                <a16:creationId xmlns:a16="http://schemas.microsoft.com/office/drawing/2014/main" id="{4E8458EB-C506-46C1-957D-C9F196293752}"/>
              </a:ext>
            </a:extLst>
          </p:cNvPr>
          <p:cNvSpPr txBox="1">
            <a:spLocks/>
          </p:cNvSpPr>
          <p:nvPr/>
        </p:nvSpPr>
        <p:spPr>
          <a:xfrm>
            <a:off x="448448" y="4469706"/>
            <a:ext cx="2879889" cy="755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Гибкость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dirty="0"/>
          </a:p>
        </p:txBody>
      </p:sp>
      <p:sp>
        <p:nvSpPr>
          <p:cNvPr id="26" name="Объект 4">
            <a:extLst>
              <a:ext uri="{FF2B5EF4-FFF2-40B4-BE49-F238E27FC236}">
                <a16:creationId xmlns:a16="http://schemas.microsoft.com/office/drawing/2014/main" id="{8578D959-0270-4110-8F0A-685F43633A82}"/>
              </a:ext>
            </a:extLst>
          </p:cNvPr>
          <p:cNvSpPr txBox="1">
            <a:spLocks/>
          </p:cNvSpPr>
          <p:nvPr/>
        </p:nvSpPr>
        <p:spPr>
          <a:xfrm>
            <a:off x="8561175" y="4625207"/>
            <a:ext cx="3421508" cy="759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Мощность</a:t>
            </a:r>
          </a:p>
        </p:txBody>
      </p:sp>
      <p:sp>
        <p:nvSpPr>
          <p:cNvPr id="27" name="Объект 4">
            <a:extLst>
              <a:ext uri="{FF2B5EF4-FFF2-40B4-BE49-F238E27FC236}">
                <a16:creationId xmlns:a16="http://schemas.microsoft.com/office/drawing/2014/main" id="{1176B775-FC5C-48AD-890F-177B144E936F}"/>
              </a:ext>
            </a:extLst>
          </p:cNvPr>
          <p:cNvSpPr txBox="1">
            <a:spLocks/>
          </p:cNvSpPr>
          <p:nvPr/>
        </p:nvSpPr>
        <p:spPr>
          <a:xfrm>
            <a:off x="4073210" y="2647957"/>
            <a:ext cx="4091213" cy="755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Популярность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13451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904674" cy="6269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3200" b="1" dirty="0">
                <a:solidFill>
                  <a:srgbClr val="FF0000"/>
                </a:solidFill>
              </a:rPr>
              <a:t>Популярность!!!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77</a:t>
            </a:fld>
            <a:endParaRPr lang="ru-RU"/>
          </a:p>
        </p:txBody>
      </p:sp>
      <p:pic>
        <p:nvPicPr>
          <p:cNvPr id="19" name="Рисунок 18" descr="Похожее изображение">
            <a:extLst>
              <a:ext uri="{FF2B5EF4-FFF2-40B4-BE49-F238E27FC236}">
                <a16:creationId xmlns:a16="http://schemas.microsoft.com/office/drawing/2014/main" id="{C5FC0708-C073-4C67-885C-C36AA91A64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4" y="3272932"/>
            <a:ext cx="6024707" cy="351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Картинки по запросу разновидности линукс">
            <a:extLst>
              <a:ext uri="{FF2B5EF4-FFF2-40B4-BE49-F238E27FC236}">
                <a16:creationId xmlns:a16="http://schemas.microsoft.com/office/drawing/2014/main" id="{70F0029D-6A6E-4729-8F72-19CEAB8466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9" y="1673468"/>
            <a:ext cx="5510622" cy="351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Похожее изображение">
            <a:extLst>
              <a:ext uri="{FF2B5EF4-FFF2-40B4-BE49-F238E27FC236}">
                <a16:creationId xmlns:a16="http://schemas.microsoft.com/office/drawing/2014/main" id="{91FC73B6-F8C8-4461-9BED-E9828A1D90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41" y="2733965"/>
            <a:ext cx="5940425" cy="40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6" descr="Картинки по запросу линукс минт логотип">
            <a:extLst>
              <a:ext uri="{FF2B5EF4-FFF2-40B4-BE49-F238E27FC236}">
                <a16:creationId xmlns:a16="http://schemas.microsoft.com/office/drawing/2014/main" id="{9F2533EE-5759-42AD-A300-45271AA4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67" y="5575177"/>
            <a:ext cx="435460" cy="4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Похожее изображение">
            <a:extLst>
              <a:ext uri="{FF2B5EF4-FFF2-40B4-BE49-F238E27FC236}">
                <a16:creationId xmlns:a16="http://schemas.microsoft.com/office/drawing/2014/main" id="{89141A91-F311-40B3-9FFF-271BC53E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341" y="3991493"/>
            <a:ext cx="467889" cy="4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Картинки по запросу debian logo">
            <a:extLst>
              <a:ext uri="{FF2B5EF4-FFF2-40B4-BE49-F238E27FC236}">
                <a16:creationId xmlns:a16="http://schemas.microsoft.com/office/drawing/2014/main" id="{B6DFD6AD-D680-4FE8-9018-C647CB95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265" y="5415264"/>
            <a:ext cx="417659" cy="4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Картинки по запросу fedora logo">
            <a:extLst>
              <a:ext uri="{FF2B5EF4-FFF2-40B4-BE49-F238E27FC236}">
                <a16:creationId xmlns:a16="http://schemas.microsoft.com/office/drawing/2014/main" id="{B5B24CCF-4F92-4009-AF17-2DFE0B6D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65" y="5846506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Картинки по запросу Arch Linux логотип">
            <a:extLst>
              <a:ext uri="{FF2B5EF4-FFF2-40B4-BE49-F238E27FC236}">
                <a16:creationId xmlns:a16="http://schemas.microsoft.com/office/drawing/2014/main" id="{6E120551-07F4-4F3B-AB33-9C02B012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273" y="4935595"/>
            <a:ext cx="341803" cy="34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50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54624C-2C76-47B7-8E7A-E1458FBE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78</a:t>
            </a:fld>
            <a:endParaRPr lang="ru-RU"/>
          </a:p>
        </p:txBody>
      </p:sp>
      <p:sp>
        <p:nvSpPr>
          <p:cNvPr id="3" name="Объект 4">
            <a:extLst>
              <a:ext uri="{FF2B5EF4-FFF2-40B4-BE49-F238E27FC236}">
                <a16:creationId xmlns:a16="http://schemas.microsoft.com/office/drawing/2014/main" id="{9BA1F3ED-C1FD-4E91-BC80-D4D67148C5F0}"/>
              </a:ext>
            </a:extLst>
          </p:cNvPr>
          <p:cNvSpPr txBox="1">
            <a:spLocks/>
          </p:cNvSpPr>
          <p:nvPr/>
        </p:nvSpPr>
        <p:spPr>
          <a:xfrm>
            <a:off x="945735" y="848472"/>
            <a:ext cx="8367598" cy="1335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Выбирать </a:t>
            </a:r>
            <a:r>
              <a:rPr lang="ru-RU" sz="2800" b="1" dirty="0" err="1">
                <a:solidFill>
                  <a:schemeClr val="accent6">
                    <a:lumMod val="75000"/>
                  </a:schemeClr>
                </a:solidFill>
              </a:rPr>
              <a:t>Linux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 –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по качеству сообщества пользователей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83F541EB-66E7-4768-9B25-7A37AC51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44" y="1875605"/>
            <a:ext cx="8243421" cy="33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F14D06-8BAD-4B28-9452-61FE3DB28A77}"/>
              </a:ext>
            </a:extLst>
          </p:cNvPr>
          <p:cNvSpPr/>
          <p:nvPr/>
        </p:nvSpPr>
        <p:spPr>
          <a:xfrm>
            <a:off x="945735" y="5363196"/>
            <a:ext cx="9783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</a:rPr>
              <a:t>Джеймс Шнайдер из Бостона — специалист по интернет-сообществам </a:t>
            </a:r>
            <a:br>
              <a:rPr lang="ru-RU" sz="2000" dirty="0"/>
            </a:b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</a:rPr>
              <a:t>Источник: </a:t>
            </a: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http://liberatum </a:t>
            </a:r>
            <a:r>
              <a:rPr lang="ru-RU" sz="2000" dirty="0" err="1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ru</a:t>
            </a: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/e/linux-community-test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21493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AB98D1-89E9-4017-9FCF-7993D85B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2178F4-2BF1-4AA9-A376-003A2608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7156"/>
            <a:ext cx="1112673" cy="2240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DAD28C-15A1-4025-B9CE-5185951ACB5C}"/>
              </a:ext>
            </a:extLst>
          </p:cNvPr>
          <p:cNvSpPr txBox="1"/>
          <p:nvPr/>
        </p:nvSpPr>
        <p:spPr>
          <a:xfrm>
            <a:off x="1357104" y="6231467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Стр.  17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72FD1-71DD-4E0A-B1C7-D7C998E1D62B}"/>
              </a:ext>
            </a:extLst>
          </p:cNvPr>
          <p:cNvSpPr txBox="1"/>
          <p:nvPr/>
        </p:nvSpPr>
        <p:spPr>
          <a:xfrm>
            <a:off x="1219200" y="1476022"/>
            <a:ext cx="98100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Самой важной отличительной чертой дистрибутива </a:t>
            </a:r>
            <a:r>
              <a:rPr lang="ru-RU" sz="2800" b="1" dirty="0"/>
              <a:t>является </a:t>
            </a:r>
            <a:r>
              <a:rPr lang="ru-RU" sz="2800" b="1" dirty="0">
                <a:solidFill>
                  <a:srgbClr val="C00000"/>
                </a:solidFill>
              </a:rPr>
              <a:t>система управления пакетами </a:t>
            </a:r>
            <a:r>
              <a:rPr lang="ru-RU" sz="2800" dirty="0"/>
              <a:t>и </a:t>
            </a:r>
            <a:r>
              <a:rPr lang="ru-RU" sz="2800" b="1" dirty="0">
                <a:solidFill>
                  <a:srgbClr val="C00000"/>
                </a:solidFill>
              </a:rPr>
              <a:t>активность</a:t>
            </a:r>
            <a:r>
              <a:rPr lang="ru-RU" sz="2800" b="1" dirty="0"/>
              <a:t> сообщества</a:t>
            </a:r>
            <a:r>
              <a:rPr lang="ru-RU" sz="2800" dirty="0"/>
              <a:t>, поддерживающего дистрибутив.</a:t>
            </a:r>
          </a:p>
        </p:txBody>
      </p:sp>
      <p:pic>
        <p:nvPicPr>
          <p:cNvPr id="6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4659E495-A646-4156-9B59-77FA6525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911" y="3566097"/>
            <a:ext cx="8243421" cy="33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43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FF067-A1EA-40BD-BA96-88A6BF2B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Кратко, что такое </a:t>
            </a:r>
            <a:r>
              <a:rPr lang="en-US" dirty="0">
                <a:solidFill>
                  <a:schemeClr val="tx2"/>
                </a:solidFill>
              </a:rPr>
              <a:t>Linux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843B34-FD8E-49B1-994E-345E2E6A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DFD54-F91D-4082-9E76-C7E845D148B6}"/>
              </a:ext>
            </a:extLst>
          </p:cNvPr>
          <p:cNvSpPr txBox="1"/>
          <p:nvPr/>
        </p:nvSpPr>
        <p:spPr>
          <a:xfrm>
            <a:off x="925285" y="6351260"/>
            <a:ext cx="1001324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https://commons.wikimedia.org/wiki/File:Holland_position.svg?uselang=ru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5DBFE1-4C1E-4A9D-A138-A49B90909434}"/>
              </a:ext>
            </a:extLst>
          </p:cNvPr>
          <p:cNvSpPr/>
          <p:nvPr/>
        </p:nvSpPr>
        <p:spPr>
          <a:xfrm>
            <a:off x="1761066" y="2002559"/>
            <a:ext cx="6757291" cy="26653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Все знают </a:t>
            </a:r>
            <a:br>
              <a:rPr lang="ru-RU" sz="3600" dirty="0"/>
            </a:br>
            <a:r>
              <a:rPr lang="ru-RU" sz="3600" dirty="0"/>
              <a:t>операционную систему </a:t>
            </a:r>
            <a:r>
              <a:rPr lang="en-US" sz="3600" dirty="0"/>
              <a:t>Linux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D1164C-3987-42C5-B427-4EFA32E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38" y="3685862"/>
            <a:ext cx="2493564" cy="213077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CEF32DC-8F2B-4E39-A58D-40310791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71" y="1938183"/>
            <a:ext cx="3115880" cy="31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1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C1E439-5E0D-41FC-93A2-F89EE08A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837BB-4B39-4DF9-AFD7-A904FA9E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755" y="11032"/>
            <a:ext cx="7387519" cy="6846967"/>
          </a:xfrm>
          <a:prstGeom prst="rect">
            <a:avLst/>
          </a:prstGeom>
        </p:spPr>
      </p:pic>
      <p:pic>
        <p:nvPicPr>
          <p:cNvPr id="5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A04011A0-A26F-4774-93D8-BBE008EC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1" y="2489854"/>
            <a:ext cx="4226863" cy="169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55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31DF4BA-EDEE-4979-9B28-8D1B4BD2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81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6C37DA-EB09-4323-81BD-02D761A00F73}"/>
              </a:ext>
            </a:extLst>
          </p:cNvPr>
          <p:cNvSpPr/>
          <p:nvPr/>
        </p:nvSpPr>
        <p:spPr>
          <a:xfrm>
            <a:off x="1117598" y="5460972"/>
            <a:ext cx="9302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</a:rPr>
              <a:t>Джеймс Шнайдер из Бостона — специалист по интернет-сообществам </a:t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</a:rPr>
              <a:t>Источник: </a:t>
            </a: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http://liberatum </a:t>
            </a:r>
            <a:r>
              <a:rPr lang="ru-RU" sz="1600" dirty="0" err="1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ru</a:t>
            </a: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/e/linux-community-test</a:t>
            </a:r>
            <a:endParaRPr lang="ru-RU" sz="16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931E129-3403-4154-9713-FF21628DB7B6}"/>
              </a:ext>
            </a:extLst>
          </p:cNvPr>
          <p:cNvGrpSpPr/>
          <p:nvPr/>
        </p:nvGrpSpPr>
        <p:grpSpPr>
          <a:xfrm>
            <a:off x="1625598" y="1122666"/>
            <a:ext cx="9574270" cy="3856626"/>
            <a:chOff x="1467553" y="1122666"/>
            <a:chExt cx="9574270" cy="38566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6DC233-C17B-4D43-9511-5316DB554927}"/>
                </a:ext>
              </a:extLst>
            </p:cNvPr>
            <p:cNvSpPr txBox="1"/>
            <p:nvPr/>
          </p:nvSpPr>
          <p:spPr>
            <a:xfrm>
              <a:off x="1467553" y="2377430"/>
              <a:ext cx="95742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Но </a:t>
              </a:r>
              <a:r>
                <a:rPr lang="ru-RU" sz="2800" b="1" i="0" dirty="0"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Ubuntu</a:t>
              </a:r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 всё еще на первом месте по популярности в </a:t>
              </a:r>
              <a:r>
                <a:rPr lang="ru-RU" sz="2800" b="1" i="0" dirty="0"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корпоративной бизнес-среде</a:t>
              </a:r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.</a:t>
              </a:r>
              <a:endParaRPr lang="ru-RU" sz="2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4D12F6-9875-4CC4-8F45-81A57C2FA588}"/>
                </a:ext>
              </a:extLst>
            </p:cNvPr>
            <p:cNvSpPr txBox="1"/>
            <p:nvPr/>
          </p:nvSpPr>
          <p:spPr>
            <a:xfrm>
              <a:off x="1467553" y="3632194"/>
              <a:ext cx="9064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Стабильность и профессионализм – </a:t>
              </a:r>
              <a:r>
                <a:rPr lang="en-US" sz="2800" b="1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Debian</a:t>
              </a:r>
              <a:r>
                <a:rPr lang="en-US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. </a:t>
              </a:r>
              <a:endParaRPr lang="ru-RU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1319A-E01A-4A6A-9531-272EC68808C6}"/>
                </a:ext>
              </a:extLst>
            </p:cNvPr>
            <p:cNvSpPr txBox="1"/>
            <p:nvPr/>
          </p:nvSpPr>
          <p:spPr>
            <a:xfrm>
              <a:off x="1467553" y="1122666"/>
              <a:ext cx="95742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Самый популярный дистрибутив, </a:t>
              </a:r>
              <a:r>
                <a:rPr lang="ru-RU" sz="2800" b="1" i="0" dirty="0" err="1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Linut</a:t>
              </a:r>
              <a:r>
                <a:rPr lang="ru-RU" sz="2800" b="1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 </a:t>
              </a:r>
              <a:r>
                <a:rPr lang="ru-RU" sz="2800" b="1" i="0" dirty="0" err="1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Mint</a:t>
              </a:r>
              <a:r>
                <a:rPr lang="ru-RU" sz="2800" b="1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 </a:t>
              </a:r>
              <a:br>
                <a:rPr lang="ru-RU" sz="2800" b="1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</a:br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(для </a:t>
              </a:r>
              <a:r>
                <a:rPr lang="ru-RU" sz="2800" b="1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домохозяйки</a:t>
              </a:r>
              <a:r>
                <a:rPr lang="ru-RU" sz="28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rPr>
                <a:t>).</a:t>
              </a:r>
              <a:endParaRPr lang="ru-RU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376462-E400-46D1-838E-C16B5D49C076}"/>
                </a:ext>
              </a:extLst>
            </p:cNvPr>
            <p:cNvSpPr txBox="1"/>
            <p:nvPr/>
          </p:nvSpPr>
          <p:spPr>
            <a:xfrm>
              <a:off x="1467553" y="4456072"/>
              <a:ext cx="8743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sz="2800" b="1" dirty="0">
                  <a:solidFill>
                    <a:srgbClr val="555555"/>
                  </a:solidFill>
                  <a:latin typeface="Verdana" panose="020B0604030504040204" pitchFamily="34" charset="0"/>
                </a:rPr>
                <a:t>Fedora</a:t>
              </a:r>
              <a:r>
                <a:rPr lang="en-US" sz="2800" dirty="0">
                  <a:solidFill>
                    <a:srgbClr val="555555"/>
                  </a:solidFill>
                  <a:latin typeface="Verdana" panose="020B0604030504040204" pitchFamily="34" charset="0"/>
                </a:rPr>
                <a:t> – </a:t>
              </a:r>
              <a:r>
                <a:rPr lang="ru-RU" sz="2800" dirty="0">
                  <a:solidFill>
                    <a:srgbClr val="555555"/>
                  </a:solidFill>
                  <a:latin typeface="Verdana" panose="020B0604030504040204" pitchFamily="34" charset="0"/>
                </a:rPr>
                <a:t>сообщество лопушков.</a:t>
              </a:r>
              <a:r>
                <a:rPr lang="en-US" sz="2800" dirty="0">
                  <a:solidFill>
                    <a:srgbClr val="555555"/>
                  </a:solidFill>
                  <a:latin typeface="Verdana" panose="020B0604030504040204" pitchFamily="34" charset="0"/>
                </a:rPr>
                <a:t>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F0D80D-278A-4D89-8F7C-AF83C72B7EE5}"/>
              </a:ext>
            </a:extLst>
          </p:cNvPr>
          <p:cNvSpPr txBox="1"/>
          <p:nvPr/>
        </p:nvSpPr>
        <p:spPr>
          <a:xfrm>
            <a:off x="454914" y="50348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Краткие характеристики:</a:t>
            </a:r>
          </a:p>
        </p:txBody>
      </p:sp>
    </p:spTree>
    <p:extLst>
      <p:ext uri="{BB962C8B-B14F-4D97-AF65-F5344CB8AC3E}">
        <p14:creationId xmlns:p14="http://schemas.microsoft.com/office/powerpoint/2010/main" val="1226942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Актуальность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82</a:t>
            </a:fld>
            <a:endParaRPr lang="ru-RU"/>
          </a:p>
        </p:txBody>
      </p:sp>
      <p:sp>
        <p:nvSpPr>
          <p:cNvPr id="5" name="Свиток: горизонтальный 4">
            <a:extLst>
              <a:ext uri="{FF2B5EF4-FFF2-40B4-BE49-F238E27FC236}">
                <a16:creationId xmlns:a16="http://schemas.microsoft.com/office/drawing/2014/main" id="{B0BA7183-D536-4FFF-8B00-593E7B884E31}"/>
              </a:ext>
            </a:extLst>
          </p:cNvPr>
          <p:cNvSpPr/>
          <p:nvPr/>
        </p:nvSpPr>
        <p:spPr>
          <a:xfrm>
            <a:off x="2044619" y="1196622"/>
            <a:ext cx="8860448" cy="5441245"/>
          </a:xfrm>
          <a:prstGeom prst="horizontalScrol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ru-RU" sz="3600" b="1" dirty="0"/>
              <a:t>Одни – нарождаются, </a:t>
            </a:r>
            <a:br>
              <a:rPr lang="ru-RU" sz="3600" b="1" dirty="0"/>
            </a:br>
            <a:r>
              <a:rPr lang="ru-RU" sz="3600" b="1" dirty="0"/>
              <a:t>другие – отмирают, </a:t>
            </a:r>
            <a:br>
              <a:rPr lang="ru-RU" sz="3600" b="1" dirty="0"/>
            </a:br>
            <a:r>
              <a:rPr lang="ru-RU" sz="3600" b="1" dirty="0"/>
              <a:t>третьи – женятся (сливаются), </a:t>
            </a:r>
            <a:br>
              <a:rPr lang="ru-RU" sz="3600" b="1" dirty="0"/>
            </a:br>
            <a:r>
              <a:rPr lang="ru-RU" sz="3600" b="1" dirty="0"/>
              <a:t>четвертые – разводятся.</a:t>
            </a:r>
          </a:p>
        </p:txBody>
      </p:sp>
    </p:spTree>
    <p:extLst>
      <p:ext uri="{BB962C8B-B14F-4D97-AF65-F5344CB8AC3E}">
        <p14:creationId xmlns:p14="http://schemas.microsoft.com/office/powerpoint/2010/main" val="1707672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339833-8116-40C1-83B5-E7772A1D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83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2A8DE-722F-4AA0-9B2F-DF416A38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0"/>
            <a:ext cx="9510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49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B050"/>
                </a:solidFill>
              </a:rPr>
              <a:t>Совместимость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84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0D008E-4E09-41C9-B64E-3CAA7E720CF2}"/>
              </a:ext>
            </a:extLst>
          </p:cNvPr>
          <p:cNvGrpSpPr/>
          <p:nvPr/>
        </p:nvGrpSpPr>
        <p:grpSpPr>
          <a:xfrm>
            <a:off x="5962650" y="2372433"/>
            <a:ext cx="6229350" cy="4485567"/>
            <a:chOff x="6082607" y="2060743"/>
            <a:chExt cx="6030494" cy="4317387"/>
          </a:xfrm>
        </p:grpSpPr>
        <p:pic>
          <p:nvPicPr>
            <p:cNvPr id="1028" name="Picture 4" descr="Картинки по запросу водопад картинки">
              <a:extLst>
                <a:ext uri="{FF2B5EF4-FFF2-40B4-BE49-F238E27FC236}">
                  <a16:creationId xmlns:a16="http://schemas.microsoft.com/office/drawing/2014/main" id="{6AE34B4C-1260-4F26-AADA-E8ECB5BC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607" y="2347750"/>
              <a:ext cx="6030494" cy="403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Картинки по запросу debian logo">
              <a:extLst>
                <a:ext uri="{FF2B5EF4-FFF2-40B4-BE49-F238E27FC236}">
                  <a16:creationId xmlns:a16="http://schemas.microsoft.com/office/drawing/2014/main" id="{9F5984D4-E4BA-414F-8F85-6F33FB939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160" y="2060743"/>
              <a:ext cx="1893934" cy="1893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Похожее изображение">
              <a:extLst>
                <a:ext uri="{FF2B5EF4-FFF2-40B4-BE49-F238E27FC236}">
                  <a16:creationId xmlns:a16="http://schemas.microsoft.com/office/drawing/2014/main" id="{BA44E3AB-E7AF-41D3-9734-32AB4331C36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712" y="3485777"/>
              <a:ext cx="1992936" cy="197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Картинки по запросу линукс минт логотип">
              <a:extLst>
                <a:ext uri="{FF2B5EF4-FFF2-40B4-BE49-F238E27FC236}">
                  <a16:creationId xmlns:a16="http://schemas.microsoft.com/office/drawing/2014/main" id="{6F921E44-F8DD-4AE2-A8D5-F37146957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46" y="4741820"/>
              <a:ext cx="1539512" cy="144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371EE7A9-9700-4F75-B95E-143D1000CFEB}"/>
              </a:ext>
            </a:extLst>
          </p:cNvPr>
          <p:cNvSpPr/>
          <p:nvPr/>
        </p:nvSpPr>
        <p:spPr>
          <a:xfrm>
            <a:off x="1171252" y="2927382"/>
            <a:ext cx="5462311" cy="1836928"/>
          </a:xfrm>
          <a:prstGeom prst="wedgeRoundRectCallout">
            <a:avLst>
              <a:gd name="adj1" fmla="val 66381"/>
              <a:gd name="adj2" fmla="val 33014"/>
              <a:gd name="adj3" fmla="val 16667"/>
            </a:avLst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>
                <a:solidFill>
                  <a:srgbClr val="313B3F"/>
                </a:solidFill>
              </a:rPr>
              <a:t>«Вода течет только в одном направлении»</a:t>
            </a:r>
            <a:endParaRPr lang="ru-RU" sz="32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1F8784-2855-4B2E-A16A-AB28C2302A8C}"/>
              </a:ext>
            </a:extLst>
          </p:cNvPr>
          <p:cNvSpPr/>
          <p:nvPr/>
        </p:nvSpPr>
        <p:spPr>
          <a:xfrm>
            <a:off x="1171252" y="1820254"/>
            <a:ext cx="9722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800" dirty="0">
                <a:solidFill>
                  <a:srgbClr val="313B3F"/>
                </a:solidFill>
              </a:rPr>
              <a:t>Сообщество </a:t>
            </a:r>
            <a:r>
              <a:rPr lang="ru-RU" sz="2800" dirty="0" err="1">
                <a:solidFill>
                  <a:srgbClr val="313B3F"/>
                </a:solidFill>
              </a:rPr>
              <a:t>Linux</a:t>
            </a:r>
            <a:r>
              <a:rPr lang="ru-RU" sz="2800" dirty="0">
                <a:solidFill>
                  <a:srgbClr val="313B3F"/>
                </a:solidFill>
              </a:rPr>
              <a:t> использует </a:t>
            </a:r>
            <a:r>
              <a:rPr lang="ru-RU" sz="2800" b="1" dirty="0">
                <a:solidFill>
                  <a:srgbClr val="313B3F"/>
                </a:solidFill>
              </a:rPr>
              <a:t>метафору потока:</a:t>
            </a:r>
          </a:p>
        </p:txBody>
      </p:sp>
    </p:spTree>
    <p:extLst>
      <p:ext uri="{BB962C8B-B14F-4D97-AF65-F5344CB8AC3E}">
        <p14:creationId xmlns:p14="http://schemas.microsoft.com/office/powerpoint/2010/main" val="17906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algn="just"/>
            <a:r>
              <a:rPr lang="ru-RU" sz="3200" dirty="0"/>
              <a:t>Метафора потока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85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0D008E-4E09-41C9-B64E-3CAA7E720CF2}"/>
              </a:ext>
            </a:extLst>
          </p:cNvPr>
          <p:cNvGrpSpPr/>
          <p:nvPr/>
        </p:nvGrpSpPr>
        <p:grpSpPr>
          <a:xfrm>
            <a:off x="5962650" y="1240806"/>
            <a:ext cx="6229350" cy="5295199"/>
            <a:chOff x="6082607" y="1281468"/>
            <a:chExt cx="6030494" cy="5096662"/>
          </a:xfrm>
        </p:grpSpPr>
        <p:pic>
          <p:nvPicPr>
            <p:cNvPr id="1028" name="Picture 4" descr="Картинки по запросу водопад картинки">
              <a:extLst>
                <a:ext uri="{FF2B5EF4-FFF2-40B4-BE49-F238E27FC236}">
                  <a16:creationId xmlns:a16="http://schemas.microsoft.com/office/drawing/2014/main" id="{6AE34B4C-1260-4F26-AADA-E8ECB5BC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607" y="2347750"/>
              <a:ext cx="6030494" cy="403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Картинки по запросу debian logo">
              <a:extLst>
                <a:ext uri="{FF2B5EF4-FFF2-40B4-BE49-F238E27FC236}">
                  <a16:creationId xmlns:a16="http://schemas.microsoft.com/office/drawing/2014/main" id="{9F5984D4-E4BA-414F-8F85-6F33FB939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983" y="1281468"/>
              <a:ext cx="1893934" cy="1893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Похожее изображение">
              <a:extLst>
                <a:ext uri="{FF2B5EF4-FFF2-40B4-BE49-F238E27FC236}">
                  <a16:creationId xmlns:a16="http://schemas.microsoft.com/office/drawing/2014/main" id="{BA44E3AB-E7AF-41D3-9734-32AB4331C36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493" y="3157854"/>
              <a:ext cx="1992936" cy="197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Картинки по запросу линукс минт логотип">
              <a:extLst>
                <a:ext uri="{FF2B5EF4-FFF2-40B4-BE49-F238E27FC236}">
                  <a16:creationId xmlns:a16="http://schemas.microsoft.com/office/drawing/2014/main" id="{6F921E44-F8DD-4AE2-A8D5-F37146957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46" y="4741820"/>
              <a:ext cx="1539512" cy="144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E914CC-22C5-4A3F-ADE8-7ED1502E574F}"/>
              </a:ext>
            </a:extLst>
          </p:cNvPr>
          <p:cNvSpPr txBox="1"/>
          <p:nvPr/>
        </p:nvSpPr>
        <p:spPr>
          <a:xfrm>
            <a:off x="1109559" y="1892563"/>
            <a:ext cx="6229350" cy="240065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b="1" dirty="0" err="1">
                <a:solidFill>
                  <a:srgbClr val="C00000"/>
                </a:solidFill>
              </a:rPr>
              <a:t>Ubuntu</a:t>
            </a:r>
            <a:r>
              <a:rPr lang="ru-RU" sz="2800" dirty="0">
                <a:solidFill>
                  <a:srgbClr val="313B3F"/>
                </a:solidFill>
              </a:rPr>
              <a:t> является </a:t>
            </a:r>
            <a:r>
              <a:rPr lang="ru-RU" sz="2800" b="1" dirty="0">
                <a:solidFill>
                  <a:srgbClr val="090A0B"/>
                </a:solidFill>
              </a:rPr>
              <a:t>восходящей по</a:t>
            </a:r>
            <a:r>
              <a:rPr lang="ru-RU" sz="2800" dirty="0">
                <a:solidFill>
                  <a:srgbClr val="313B3F"/>
                </a:solidFill>
              </a:rPr>
              <a:t> отношению к </a:t>
            </a:r>
            <a:r>
              <a:rPr lang="ru-RU" sz="2800" b="1" err="1">
                <a:solidFill>
                  <a:srgbClr val="313B3F"/>
                </a:solidFill>
              </a:rPr>
              <a:t>Elementary</a:t>
            </a:r>
            <a:r>
              <a:rPr lang="ru-RU" sz="2800" b="1">
                <a:solidFill>
                  <a:srgbClr val="313B3F"/>
                </a:solidFill>
              </a:rPr>
              <a:t> OS</a:t>
            </a:r>
            <a:r>
              <a:rPr lang="ru-RU" sz="2800">
                <a:solidFill>
                  <a:srgbClr val="313B3F"/>
                </a:solidFill>
              </a:rPr>
              <a:t>. </a:t>
            </a:r>
            <a:endParaRPr lang="ru-RU" sz="2800" dirty="0">
              <a:solidFill>
                <a:srgbClr val="313B3F"/>
              </a:solidFill>
            </a:endParaRPr>
          </a:p>
          <a:p>
            <a:pPr>
              <a:spcAft>
                <a:spcPts val="1200"/>
              </a:spcAft>
            </a:pPr>
            <a:r>
              <a:rPr lang="ru-RU" sz="2800" dirty="0">
                <a:solidFill>
                  <a:srgbClr val="313B3F"/>
                </a:solidFill>
              </a:rPr>
              <a:t>Программное обеспечение работает </a:t>
            </a:r>
            <a:r>
              <a:rPr lang="ru-RU" sz="2800" b="1" dirty="0">
                <a:solidFill>
                  <a:srgbClr val="090A0B"/>
                </a:solidFill>
              </a:rPr>
              <a:t>ниже по потоку</a:t>
            </a:r>
            <a:r>
              <a:rPr lang="ru-RU" sz="2800" dirty="0">
                <a:solidFill>
                  <a:srgbClr val="313B3F"/>
                </a:solidFill>
              </a:rPr>
              <a:t> </a:t>
            </a:r>
            <a:r>
              <a:rPr lang="ru-RU" sz="2800">
                <a:solidFill>
                  <a:srgbClr val="313B3F"/>
                </a:solidFill>
              </a:rPr>
              <a:t>от </a:t>
            </a:r>
            <a:r>
              <a:rPr lang="ru-RU" sz="2800" b="1">
                <a:solidFill>
                  <a:srgbClr val="C00000"/>
                </a:solidFill>
              </a:rPr>
              <a:t>Ubuntu</a:t>
            </a:r>
            <a:r>
              <a:rPr lang="ru-RU" sz="2800">
                <a:solidFill>
                  <a:srgbClr val="313B3F"/>
                </a:solidFill>
              </a:rPr>
              <a:t>. </a:t>
            </a:r>
            <a:endParaRPr lang="ru-RU" sz="2800" dirty="0">
              <a:solidFill>
                <a:srgbClr val="313B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5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</a:rPr>
              <a:t>Стабильность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86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5F431-F7D8-401C-8C59-5E2D3FF82FC4}"/>
              </a:ext>
            </a:extLst>
          </p:cNvPr>
          <p:cNvSpPr txBox="1"/>
          <p:nvPr/>
        </p:nvSpPr>
        <p:spPr>
          <a:xfrm>
            <a:off x="1171252" y="1911170"/>
            <a:ext cx="84017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Версии ядро Linux поставляется в двух вариантах: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стабильном (</a:t>
            </a:r>
            <a:r>
              <a:rPr lang="ru-RU" sz="2800" b="1" i="0" dirty="0" err="1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stable</a:t>
            </a:r>
            <a:r>
              <a:rPr lang="ru-RU" sz="2800" b="1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разрабатываемом (</a:t>
            </a:r>
            <a:r>
              <a:rPr lang="ru-RU" sz="2800" b="1" i="0" dirty="0" err="1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development</a:t>
            </a:r>
            <a:r>
              <a:rPr lang="ru-RU" sz="2800" b="1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)</a:t>
            </a:r>
            <a:endParaRPr lang="ru-RU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37CC9-BD27-4071-B105-CD0DD99E3721}"/>
              </a:ext>
            </a:extLst>
          </p:cNvPr>
          <p:cNvSpPr txBox="1"/>
          <p:nvPr/>
        </p:nvSpPr>
        <p:spPr>
          <a:xfrm>
            <a:off x="2147711" y="4014418"/>
            <a:ext cx="858138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002060"/>
                </a:solidFill>
                <a:effectLst/>
                <a:latin typeface="Georgia" panose="02040502050405020303" pitchFamily="18" charset="0"/>
              </a:rPr>
              <a:t>Стабильные версии</a:t>
            </a:r>
            <a:r>
              <a:rPr lang="ru-RU" sz="2000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, это выпуски продукции промышленного уровня, которая готова для широкого использования.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EFE22-399D-42C0-A480-92CCC5E5D05A}"/>
              </a:ext>
            </a:extLst>
          </p:cNvPr>
          <p:cNvSpPr txBox="1"/>
          <p:nvPr/>
        </p:nvSpPr>
        <p:spPr>
          <a:xfrm>
            <a:off x="2147711" y="5042839"/>
            <a:ext cx="858138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Разрабатываемые версии</a:t>
            </a:r>
            <a:r>
              <a:rPr lang="ru-RU" sz="2000" b="0" i="0" dirty="0">
                <a:solidFill>
                  <a:srgbClr val="4A4A4A"/>
                </a:solidFill>
                <a:effectLst/>
                <a:latin typeface="Georgia" panose="02040502050405020303" pitchFamily="18" charset="0"/>
              </a:rPr>
              <a:t>, подвержены быстрым изменениям, могут иметь ошибки и уязвимости.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8DBE9-16CB-423B-AE77-CD8D5EC45AEB}"/>
              </a:ext>
            </a:extLst>
          </p:cNvPr>
          <p:cNvSpPr txBox="1"/>
          <p:nvPr/>
        </p:nvSpPr>
        <p:spPr>
          <a:xfrm>
            <a:off x="1775178" y="6222757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https://it.wikireading.ru/1706</a:t>
            </a:r>
          </a:p>
        </p:txBody>
      </p:sp>
    </p:spTree>
    <p:extLst>
      <p:ext uri="{BB962C8B-B14F-4D97-AF65-F5344CB8AC3E}">
        <p14:creationId xmlns:p14="http://schemas.microsoft.com/office/powerpoint/2010/main" val="6952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Похожее изображение">
            <a:extLst>
              <a:ext uri="{FF2B5EF4-FFF2-40B4-BE49-F238E27FC236}">
                <a16:creationId xmlns:a16="http://schemas.microsoft.com/office/drawing/2014/main" id="{2B5EA8D9-2473-4791-AE33-A6C1954B8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78" y="2813695"/>
            <a:ext cx="6976334" cy="3906897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Обзор дистрибутивов </a:t>
            </a:r>
            <a:r>
              <a:rPr lang="en-US" dirty="0">
                <a:solidFill>
                  <a:schemeClr val="tx2"/>
                </a:solidFill>
              </a:rPr>
              <a:t>Linux</a:t>
            </a:r>
            <a:r>
              <a:rPr lang="ru-RU" dirty="0">
                <a:solidFill>
                  <a:schemeClr val="tx2"/>
                </a:solidFill>
              </a:rPr>
              <a:t> (“</a:t>
            </a:r>
            <a:r>
              <a:rPr lang="ru-RU" dirty="0" err="1">
                <a:solidFill>
                  <a:schemeClr val="tx2"/>
                </a:solidFill>
              </a:rPr>
              <a:t>distro</a:t>
            </a:r>
            <a:r>
              <a:rPr lang="ru-RU" dirty="0">
                <a:solidFill>
                  <a:schemeClr val="tx2"/>
                </a:solidFill>
              </a:rPr>
              <a:t>”)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87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2EE299-5A99-4947-836F-D5FAE23E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7" y="1893490"/>
            <a:ext cx="11790033" cy="228663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5583F9-B964-4BC7-BFC3-9B98FEBA3849}"/>
              </a:ext>
            </a:extLst>
          </p:cNvPr>
          <p:cNvSpPr/>
          <p:nvPr/>
        </p:nvSpPr>
        <p:spPr>
          <a:xfrm>
            <a:off x="375174" y="6250069"/>
            <a:ext cx="10588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4"/>
              </a:rPr>
              <a:t>https://distrowatch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com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/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index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php?distribution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=ubuntu&amp;release=all&amp;month=all&amp;year=all</a:t>
            </a:r>
            <a:endParaRPr lang="ru-R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69878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3CF25E-0035-46FC-859C-08D0070A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88</a:t>
            </a:fld>
            <a:endParaRPr lang="ru-RU"/>
          </a:p>
        </p:txBody>
      </p:sp>
      <p:pic>
        <p:nvPicPr>
          <p:cNvPr id="9218" name="Picture 2" descr="https://avatars.mds.yandex.net/get-zen_doc/1328418/pub_5bfe9c76cd7ace00a9d648b5_5bfea3ed5a0f6700aad9b64b/scale_1200">
            <a:extLst>
              <a:ext uri="{FF2B5EF4-FFF2-40B4-BE49-F238E27FC236}">
                <a16:creationId xmlns:a16="http://schemas.microsoft.com/office/drawing/2014/main" id="{D2031B48-8322-4227-8C7B-31F88ABA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85" y="2434342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C2C57F38-D061-462B-9DE4-9EF01B10F38E}"/>
              </a:ext>
            </a:extLst>
          </p:cNvPr>
          <p:cNvSpPr/>
          <p:nvPr/>
        </p:nvSpPr>
        <p:spPr>
          <a:xfrm flipH="1">
            <a:off x="1219198" y="510370"/>
            <a:ext cx="8001001" cy="20545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Итак, вы можете выбрать любую операционную систему, если это </a:t>
            </a:r>
            <a:r>
              <a:rPr lang="en-US" sz="3200" b="1" dirty="0"/>
              <a:t>Linux</a:t>
            </a:r>
            <a:endParaRPr lang="ru-RU" sz="3200" b="1" dirty="0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B65E19E0-E81C-4869-B9D7-D23B82CE9812}"/>
              </a:ext>
            </a:extLst>
          </p:cNvPr>
          <p:cNvSpPr/>
          <p:nvPr/>
        </p:nvSpPr>
        <p:spPr>
          <a:xfrm>
            <a:off x="7181850" y="6438900"/>
            <a:ext cx="4781549" cy="270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Перефразирую Генри Форда</a:t>
            </a:r>
          </a:p>
        </p:txBody>
      </p:sp>
    </p:spTree>
    <p:extLst>
      <p:ext uri="{BB962C8B-B14F-4D97-AF65-F5344CB8AC3E}">
        <p14:creationId xmlns:p14="http://schemas.microsoft.com/office/powerpoint/2010/main" val="3029165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nitsya-son.ru/uploads/bonica/2019/09/son-predrekaet-problemy.jpg">
            <a:extLst>
              <a:ext uri="{FF2B5EF4-FFF2-40B4-BE49-F238E27FC236}">
                <a16:creationId xmlns:a16="http://schemas.microsoft.com/office/drawing/2014/main" id="{A6B20482-8264-461A-9C7B-F0C6D36B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69" y="1495020"/>
            <a:ext cx="8613806" cy="52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8990273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Выбор среды рабочего стола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84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0814BD0-9F23-462B-8A5D-1B7557B1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</a:t>
            </a:fld>
            <a:endParaRPr lang="ru-RU"/>
          </a:p>
        </p:txBody>
      </p:sp>
      <p:sp>
        <p:nvSpPr>
          <p:cNvPr id="3" name="Облачко с текстом: прямоугольное со скругленными углами 2">
            <a:extLst>
              <a:ext uri="{FF2B5EF4-FFF2-40B4-BE49-F238E27FC236}">
                <a16:creationId xmlns:a16="http://schemas.microsoft.com/office/drawing/2014/main" id="{EB50740F-0494-4771-AB7D-3CF586B203A5}"/>
              </a:ext>
            </a:extLst>
          </p:cNvPr>
          <p:cNvSpPr/>
          <p:nvPr/>
        </p:nvSpPr>
        <p:spPr>
          <a:xfrm>
            <a:off x="2006886" y="1077748"/>
            <a:ext cx="4176889" cy="1529806"/>
          </a:xfrm>
          <a:prstGeom prst="wedgeRoundRectCallout">
            <a:avLst>
              <a:gd name="adj1" fmla="val 86593"/>
              <a:gd name="adj2" fmla="val 4291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Нет такой страны Голландия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6CE519-D36B-49A9-A206-E041102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96" y="1077748"/>
            <a:ext cx="4558585" cy="53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3400E5C-7918-491F-8AB1-0BCEC8521446}"/>
              </a:ext>
            </a:extLst>
          </p:cNvPr>
          <p:cNvGrpSpPr/>
          <p:nvPr/>
        </p:nvGrpSpPr>
        <p:grpSpPr>
          <a:xfrm>
            <a:off x="1377332" y="3672745"/>
            <a:ext cx="5111045" cy="2005821"/>
            <a:chOff x="1546666" y="3977545"/>
            <a:chExt cx="5111045" cy="2005821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D3C12C6-3310-41B1-9651-EA3AF403B65F}"/>
                </a:ext>
              </a:extLst>
            </p:cNvPr>
            <p:cNvGrpSpPr/>
            <p:nvPr/>
          </p:nvGrpSpPr>
          <p:grpSpPr>
            <a:xfrm>
              <a:off x="2257493" y="4810238"/>
              <a:ext cx="3689390" cy="1173128"/>
              <a:chOff x="857740" y="4758518"/>
              <a:chExt cx="3689390" cy="1173128"/>
            </a:xfrm>
          </p:grpSpPr>
          <p:pic>
            <p:nvPicPr>
              <p:cNvPr id="8" name="Picture 4" descr="Флаг">
                <a:extLst>
                  <a:ext uri="{FF2B5EF4-FFF2-40B4-BE49-F238E27FC236}">
                    <a16:creationId xmlns:a16="http://schemas.microsoft.com/office/drawing/2014/main" id="{B9F60EF0-CB86-4460-8936-4119F41B0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740" y="4761653"/>
                <a:ext cx="1751098" cy="1166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Герб">
                <a:extLst>
                  <a:ext uri="{FF2B5EF4-FFF2-40B4-BE49-F238E27FC236}">
                    <a16:creationId xmlns:a16="http://schemas.microsoft.com/office/drawing/2014/main" id="{C2C504B2-14C4-4B7C-8513-9F384135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6823" y="4758518"/>
                <a:ext cx="1490307" cy="117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8D9654-DD65-438B-85F4-76CC47ECAEF8}"/>
                </a:ext>
              </a:extLst>
            </p:cNvPr>
            <p:cNvSpPr txBox="1"/>
            <p:nvPr/>
          </p:nvSpPr>
          <p:spPr>
            <a:xfrm>
              <a:off x="1546666" y="3977545"/>
              <a:ext cx="51110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/>
                <a:t>Нидерланды (</a:t>
              </a:r>
              <a:r>
                <a:rPr lang="ru-RU" sz="2400" dirty="0" err="1"/>
                <a:t>Nederland</a:t>
              </a:r>
              <a:r>
                <a:rPr lang="ru-RU" sz="2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70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1E31E5-3E93-4BDD-B943-FB38427E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90</a:t>
            </a:fld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82A0FB7-B464-47C1-A257-E88A4AC08E06}"/>
              </a:ext>
            </a:extLst>
          </p:cNvPr>
          <p:cNvGrpSpPr>
            <a:grpSpLocks noChangeAspect="1"/>
          </p:cNvGrpSpPr>
          <p:nvPr/>
        </p:nvGrpSpPr>
        <p:grpSpPr>
          <a:xfrm>
            <a:off x="5466106" y="1754164"/>
            <a:ext cx="6451053" cy="4313261"/>
            <a:chOff x="5000739" y="1754164"/>
            <a:chExt cx="7135495" cy="4770888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257FE-1317-495E-915B-2E1E6D01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844" y="1960621"/>
              <a:ext cx="3704795" cy="2111057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BA70BD1-410D-4D47-A14F-132119B5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709" y="3429000"/>
              <a:ext cx="3565525" cy="268732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4CCD10D-11E9-4D23-86B8-D2767EEA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547" y="4356108"/>
              <a:ext cx="3781072" cy="2168944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0759771-6904-4B10-9FB1-531B0F18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39" y="1754164"/>
              <a:ext cx="3569970" cy="2695575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522C30-6ED4-4F97-A323-79B72136C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30" y="1673436"/>
            <a:ext cx="4571418" cy="44272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1530960-6979-400D-93AE-193E01D0B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630" y="4416319"/>
            <a:ext cx="1608879" cy="1645684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D1177AB-4D0E-4916-AF7E-169770627C83}"/>
              </a:ext>
            </a:extLst>
          </p:cNvPr>
          <p:cNvGrpSpPr/>
          <p:nvPr/>
        </p:nvGrpSpPr>
        <p:grpSpPr>
          <a:xfrm>
            <a:off x="397430" y="640987"/>
            <a:ext cx="11397140" cy="856030"/>
            <a:chOff x="397430" y="640987"/>
            <a:chExt cx="11397140" cy="856030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EBEC5C2-4A65-4CAA-AB09-A7FFCEB066A9}"/>
                </a:ext>
              </a:extLst>
            </p:cNvPr>
            <p:cNvGrpSpPr/>
            <p:nvPr/>
          </p:nvGrpSpPr>
          <p:grpSpPr>
            <a:xfrm>
              <a:off x="543025" y="740107"/>
              <a:ext cx="11150085" cy="633490"/>
              <a:chOff x="543025" y="740107"/>
              <a:chExt cx="11150085" cy="633490"/>
            </a:xfrm>
          </p:grpSpPr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B840AEA3-33B8-43F3-B27E-4C5D5C9D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025" y="921286"/>
                <a:ext cx="1293662" cy="314068"/>
              </a:xfrm>
              <a:prstGeom prst="rect">
                <a:avLst/>
              </a:prstGeom>
            </p:spPr>
          </p:pic>
          <p:pic>
            <p:nvPicPr>
              <p:cNvPr id="4" name="Picture 2" descr=" Unity Logo">
                <a:extLst>
                  <a:ext uri="{FF2B5EF4-FFF2-40B4-BE49-F238E27FC236}">
                    <a16:creationId xmlns:a16="http://schemas.microsoft.com/office/drawing/2014/main" id="{E9390844-9079-4924-99C9-CDAF5E0D0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9788" y="763995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официальный логотип KDE">
                <a:extLst>
                  <a:ext uri="{FF2B5EF4-FFF2-40B4-BE49-F238E27FC236}">
                    <a16:creationId xmlns:a16="http://schemas.microsoft.com/office/drawing/2014/main" id="{DFDF0E64-F6F7-4B98-B79A-73AB0FFD10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1576" y="763995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GNOME Logo">
                <a:extLst>
                  <a:ext uri="{FF2B5EF4-FFF2-40B4-BE49-F238E27FC236}">
                    <a16:creationId xmlns:a16="http://schemas.microsoft.com/office/drawing/2014/main" id="{EA4E7660-C848-4D6C-AFF7-1FB5D2A2B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8483" y="753972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8" descr="XFCE Logo">
                <a:extLst>
                  <a:ext uri="{FF2B5EF4-FFF2-40B4-BE49-F238E27FC236}">
                    <a16:creationId xmlns:a16="http://schemas.microsoft.com/office/drawing/2014/main" id="{DC83EE11-FBA7-47D4-BEE2-A7C29A16A3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0271" y="763995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0" descr="https://help.ubuntu.ru/_media/wiki/lxde/lxde-logo.png?w=64&amp;tok=3e662d">
                <a:extLst>
                  <a:ext uri="{FF2B5EF4-FFF2-40B4-BE49-F238E27FC236}">
                    <a16:creationId xmlns:a16="http://schemas.microsoft.com/office/drawing/2014/main" id="{C49A0C96-C0AC-4309-BA15-6822B3A52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1976" y="805651"/>
                <a:ext cx="562930" cy="545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2" descr="https://help.ubuntu.ru/_media/wiki/gnome_flashback/gnome_flashback.png?w=600&amp;tok=995c74">
                <a:extLst>
                  <a:ext uri="{FF2B5EF4-FFF2-40B4-BE49-F238E27FC236}">
                    <a16:creationId xmlns:a16="http://schemas.microsoft.com/office/drawing/2014/main" id="{3839354A-A874-427E-AB6A-92B2441F4A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8007" y="849183"/>
                <a:ext cx="723281" cy="406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4" descr="mate_desktop_de.png">
                <a:extLst>
                  <a:ext uri="{FF2B5EF4-FFF2-40B4-BE49-F238E27FC236}">
                    <a16:creationId xmlns:a16="http://schemas.microsoft.com/office/drawing/2014/main" id="{72753D76-0377-452D-A77A-C9444BF5F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6150" y="760324"/>
                <a:ext cx="772725" cy="583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8" descr="https://rizado.ru/wp-content/uploads/2018/01/linux_mint.png">
                <a:extLst>
                  <a:ext uri="{FF2B5EF4-FFF2-40B4-BE49-F238E27FC236}">
                    <a16:creationId xmlns:a16="http://schemas.microsoft.com/office/drawing/2014/main" id="{C604A697-9140-4D48-8C3D-09C469C20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9829" y="787541"/>
                <a:ext cx="723281" cy="54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0" descr="Cinnamon-logo.svg">
                <a:extLst>
                  <a:ext uri="{FF2B5EF4-FFF2-40B4-BE49-F238E27FC236}">
                    <a16:creationId xmlns:a16="http://schemas.microsoft.com/office/drawing/2014/main" id="{69B5A544-F369-4C5D-A28C-95B8BB785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0499" y="788058"/>
                <a:ext cx="562931" cy="562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Рисунок 12" descr="Трансфер">
                <a:extLst>
                  <a:ext uri="{FF2B5EF4-FFF2-40B4-BE49-F238E27FC236}">
                    <a16:creationId xmlns:a16="http://schemas.microsoft.com/office/drawing/2014/main" id="{A100E5D6-F735-4793-810D-A6185D16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5400000">
                <a:off x="9241443" y="910296"/>
                <a:ext cx="633490" cy="293112"/>
              </a:xfrm>
              <a:prstGeom prst="rect">
                <a:avLst/>
              </a:prstGeom>
            </p:spPr>
          </p:pic>
        </p:grp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9951886F-C4F9-4725-8C37-47FC48EACF8F}"/>
                </a:ext>
              </a:extLst>
            </p:cNvPr>
            <p:cNvSpPr/>
            <p:nvPr/>
          </p:nvSpPr>
          <p:spPr>
            <a:xfrm>
              <a:off x="397430" y="640987"/>
              <a:ext cx="11397140" cy="85603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330DD51-EDC9-499F-9A8B-72A2364026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24994" y="4771839"/>
            <a:ext cx="1674732" cy="12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93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9869C9-9387-433E-9C1A-9B8165E2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91</a:t>
            </a:fld>
            <a:endParaRPr lang="ru-RU"/>
          </a:p>
        </p:txBody>
      </p:sp>
      <p:pic>
        <p:nvPicPr>
          <p:cNvPr id="11266" name="Picture 2" descr="https://avatars.mds.yandex.net/get-pdb/1016500/d6f6995f-2a23-4a2c-8e27-eb46c01365f0/s1200">
            <a:extLst>
              <a:ext uri="{FF2B5EF4-FFF2-40B4-BE49-F238E27FC236}">
                <a16:creationId xmlns:a16="http://schemas.microsoft.com/office/drawing/2014/main" id="{2E03D66F-BBC8-4BB4-9AE2-3B5B7DC4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0"/>
            <a:ext cx="967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75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A341E2-7820-4B9D-8F32-84C09148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92</a:t>
            </a:fld>
            <a:endParaRPr lang="ru-RU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9417379-8755-4DD0-9805-A4F6966B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16" y="1918324"/>
            <a:ext cx="1948018" cy="19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DE10E1B2-30F0-411F-AE6E-2E3468620C1B}"/>
              </a:ext>
            </a:extLst>
          </p:cNvPr>
          <p:cNvSpPr/>
          <p:nvPr/>
        </p:nvSpPr>
        <p:spPr>
          <a:xfrm>
            <a:off x="3843866" y="462575"/>
            <a:ext cx="4504267" cy="1975555"/>
          </a:xfrm>
          <a:prstGeom prst="wedgeRoundRectCallout">
            <a:avLst>
              <a:gd name="adj1" fmla="val -75647"/>
              <a:gd name="adj2" fmla="val 37357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Каждый дистрибутив </a:t>
            </a:r>
            <a:br>
              <a:rPr lang="ru-RU" sz="2800" dirty="0"/>
            </a:br>
            <a:r>
              <a:rPr lang="ru-RU" sz="2800" dirty="0"/>
              <a:t>по своему хорош!</a:t>
            </a:r>
          </a:p>
        </p:txBody>
      </p:sp>
      <p:pic>
        <p:nvPicPr>
          <p:cNvPr id="5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27407761-CA41-43D8-879C-D8A823ED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356" y="4136002"/>
            <a:ext cx="2196373" cy="219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1AD9C0DB-294E-4738-812C-78B0FD05777D}"/>
              </a:ext>
            </a:extLst>
          </p:cNvPr>
          <p:cNvSpPr/>
          <p:nvPr/>
        </p:nvSpPr>
        <p:spPr>
          <a:xfrm>
            <a:off x="3443112" y="3102787"/>
            <a:ext cx="5492044" cy="2634167"/>
          </a:xfrm>
          <a:prstGeom prst="wedgeRoundRectCallout">
            <a:avLst>
              <a:gd name="adj1" fmla="val 68467"/>
              <a:gd name="adj2" fmla="val -4643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Каждый дистрибутив </a:t>
            </a:r>
            <a:br>
              <a:rPr lang="ru-RU" sz="2800" dirty="0"/>
            </a:br>
            <a:r>
              <a:rPr lang="ru-RU" sz="2800" dirty="0"/>
              <a:t>предназначен для решения определенного круга задач!</a:t>
            </a:r>
          </a:p>
        </p:txBody>
      </p:sp>
    </p:spTree>
    <p:extLst>
      <p:ext uri="{BB962C8B-B14F-4D97-AF65-F5344CB8AC3E}">
        <p14:creationId xmlns:p14="http://schemas.microsoft.com/office/powerpoint/2010/main" val="1622620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A6AEB2-B091-4533-AA24-672472E7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93</a:t>
            </a:fld>
            <a:endParaRPr lang="ru-RU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E7D3691-FC13-4735-810B-1DB30AD7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1" y="3635022"/>
            <a:ext cx="1948018" cy="19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85B1E9EF-A07C-4223-8D7E-C7FE4309B199}"/>
              </a:ext>
            </a:extLst>
          </p:cNvPr>
          <p:cNvSpPr/>
          <p:nvPr/>
        </p:nvSpPr>
        <p:spPr>
          <a:xfrm>
            <a:off x="3397956" y="1027289"/>
            <a:ext cx="6965244" cy="2607733"/>
          </a:xfrm>
          <a:prstGeom prst="wedgeRoundRectCallout">
            <a:avLst>
              <a:gd name="adj1" fmla="val -64542"/>
              <a:gd name="adj2" fmla="val 44104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Если что-то работает не так, </a:t>
            </a:r>
            <a:br>
              <a:rPr lang="ru-RU" sz="3200" dirty="0"/>
            </a:br>
            <a:r>
              <a:rPr lang="ru-RU" sz="3200" dirty="0"/>
              <a:t>как вы ожидали, </a:t>
            </a:r>
            <a:br>
              <a:rPr lang="ru-RU" sz="3200" dirty="0"/>
            </a:br>
            <a:r>
              <a:rPr lang="ru-RU" sz="3200" dirty="0"/>
              <a:t>значит вы выбрали </a:t>
            </a:r>
            <a:br>
              <a:rPr lang="ru-RU" sz="3200" dirty="0"/>
            </a:br>
            <a:r>
              <a:rPr lang="ru-RU" sz="3200" dirty="0"/>
              <a:t>не тот дистрибутив. </a:t>
            </a:r>
          </a:p>
        </p:txBody>
      </p:sp>
    </p:spTree>
    <p:extLst>
      <p:ext uri="{BB962C8B-B14F-4D97-AF65-F5344CB8AC3E}">
        <p14:creationId xmlns:p14="http://schemas.microsoft.com/office/powerpoint/2010/main" val="10626046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8DF77-6F44-43C7-B1E3-A5F5FB88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установки </a:t>
            </a:r>
            <a:r>
              <a:rPr lang="en-US" dirty="0"/>
              <a:t>GNU/Linux</a:t>
            </a:r>
            <a:r>
              <a:rPr lang="ru-RU" dirty="0"/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43C198-2B14-4702-A845-5C3B51767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/>
              <a:t>Дистрибутив </a:t>
            </a:r>
            <a:r>
              <a:rPr lang="en-US" sz="1800" dirty="0"/>
              <a:t>Linux </a:t>
            </a: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4A6B8F-42DA-45E2-812A-2A85C111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94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9596C2-3701-4648-8E80-4641AC64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35" y="4076248"/>
            <a:ext cx="3577281" cy="238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21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Варианты установки </a:t>
            </a:r>
            <a:r>
              <a:rPr lang="en-US" b="1" dirty="0">
                <a:solidFill>
                  <a:schemeClr val="tx2"/>
                </a:solidFill>
              </a:rPr>
              <a:t>GNU/</a:t>
            </a:r>
            <a:r>
              <a:rPr lang="ru-RU" b="1" dirty="0" err="1">
                <a:solidFill>
                  <a:schemeClr val="tx2"/>
                </a:solidFill>
              </a:rPr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95</a:t>
            </a:fld>
            <a:endParaRPr lang="ru-RU"/>
          </a:p>
        </p:txBody>
      </p:sp>
      <p:pic>
        <p:nvPicPr>
          <p:cNvPr id="7172" name="Picture 4" descr="Linux для начинающих">
            <a:extLst>
              <a:ext uri="{FF2B5EF4-FFF2-40B4-BE49-F238E27FC236}">
                <a16:creationId xmlns:a16="http://schemas.microsoft.com/office/drawing/2014/main" id="{34AE1856-B8DC-469E-AE77-712C98A9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09" y="3641972"/>
            <a:ext cx="3217934" cy="30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A0E6EB9-BD31-4BE8-889A-D4C8C86E9F5B}"/>
              </a:ext>
            </a:extLst>
          </p:cNvPr>
          <p:cNvSpPr/>
          <p:nvPr/>
        </p:nvSpPr>
        <p:spPr>
          <a:xfrm>
            <a:off x="1129165" y="6282809"/>
            <a:ext cx="7313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highlight>
                  <a:srgbClr val="FFFF00"/>
                </a:highlight>
                <a:hlinkClick r:id="rId3"/>
              </a:rPr>
              <a:t>https://pc-azbuka </a:t>
            </a:r>
            <a:r>
              <a:rPr lang="ru-RU" sz="2000" dirty="0" err="1">
                <a:highlight>
                  <a:srgbClr val="FFFF00"/>
                </a:highlight>
                <a:hlinkClick r:id="rId3"/>
              </a:rPr>
              <a:t>ru</a:t>
            </a:r>
            <a:r>
              <a:rPr lang="ru-RU" sz="2000" dirty="0">
                <a:highlight>
                  <a:srgbClr val="FFFF00"/>
                </a:highlight>
                <a:hlinkClick r:id="rId3"/>
              </a:rPr>
              <a:t>/category/advanced/linux/</a:t>
            </a:r>
            <a:endParaRPr lang="ru-RU" sz="2000" dirty="0">
              <a:highlight>
                <a:srgbClr val="FFFF00"/>
              </a:highlight>
            </a:endParaRP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F8688AB1-C962-474F-80F9-41741AB3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660" y="1764055"/>
            <a:ext cx="10758034" cy="391956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Единственная система на компьютере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Дополнительная система на компьютере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А – совместно с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Windows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на одном жестком диске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Б – на отдельных дисках (также ОС установлена на флэшке)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На виртуальной машине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На внешнем носителе (флэш-память)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Запуск с флэшки или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CD</a:t>
            </a: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 (образ системы)</a:t>
            </a:r>
          </a:p>
        </p:txBody>
      </p:sp>
    </p:spTree>
    <p:extLst>
      <p:ext uri="{BB962C8B-B14F-4D97-AF65-F5344CB8AC3E}">
        <p14:creationId xmlns:p14="http://schemas.microsoft.com/office/powerpoint/2010/main" val="30067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00471-B294-40EE-A928-E1976B37C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">
            <a:off x="8980910" y="3863873"/>
            <a:ext cx="2640730" cy="1465596"/>
          </a:xfrm>
          <a:prstGeom prst="rect">
            <a:avLst/>
          </a:prstGeom>
        </p:spPr>
      </p:pic>
      <p:pic>
        <p:nvPicPr>
          <p:cNvPr id="1026" name="Picture 2" descr="Картинки по запросу логотип ноутбука">
            <a:extLst>
              <a:ext uri="{FF2B5EF4-FFF2-40B4-BE49-F238E27FC236}">
                <a16:creationId xmlns:a16="http://schemas.microsoft.com/office/drawing/2014/main" id="{5D7BCAB1-45D5-4182-B16F-8BECC4E0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51" y="1648844"/>
            <a:ext cx="6522129" cy="4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sz="3200" dirty="0"/>
              <a:t>Единственная система на компьютере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96</a:t>
            </a:fld>
            <a:endParaRPr lang="ru-RU"/>
          </a:p>
        </p:txBody>
      </p:sp>
      <p:pic>
        <p:nvPicPr>
          <p:cNvPr id="8" name="Picture 4" descr="Картинки по запросу логотип линукс">
            <a:extLst>
              <a:ext uri="{FF2B5EF4-FFF2-40B4-BE49-F238E27FC236}">
                <a16:creationId xmlns:a16="http://schemas.microsoft.com/office/drawing/2014/main" id="{8E43C7B1-64A4-4321-B695-7C3655F031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1" y="2114042"/>
            <a:ext cx="6804322" cy="33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dn.onlinewebfonts.com/svg/img_570332.png">
            <a:extLst>
              <a:ext uri="{FF2B5EF4-FFF2-40B4-BE49-F238E27FC236}">
                <a16:creationId xmlns:a16="http://schemas.microsoft.com/office/drawing/2014/main" id="{E963DC79-E1FB-405A-9ED9-81821A25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0">
            <a:off x="8486249" y="4413730"/>
            <a:ext cx="1289529" cy="18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Картинки по запросу логотип виндовс">
            <a:extLst>
              <a:ext uri="{FF2B5EF4-FFF2-40B4-BE49-F238E27FC236}">
                <a16:creationId xmlns:a16="http://schemas.microsoft.com/office/drawing/2014/main" id="{AE5EA3AD-92AA-4565-9200-957A3BBF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74" y="4596671"/>
            <a:ext cx="1269880" cy="11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74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29F89-FE27-424C-A10E-62B14226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Совместно с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7BD5F9-0D6D-40DF-9E17-E7B7510B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97</a:t>
            </a:fld>
            <a:endParaRPr lang="ru-RU"/>
          </a:p>
        </p:txBody>
      </p:sp>
      <p:pic>
        <p:nvPicPr>
          <p:cNvPr id="6146" name="Picture 2" descr="Windows 10 — включаем bash">
            <a:extLst>
              <a:ext uri="{FF2B5EF4-FFF2-40B4-BE49-F238E27FC236}">
                <a16:creationId xmlns:a16="http://schemas.microsoft.com/office/drawing/2014/main" id="{64EC41BE-4EB4-40D8-AC24-47858611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5" y="1920365"/>
            <a:ext cx="6082947" cy="4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ECB3B3-4CEC-4495-8A87-E87D2BFBE7CA}"/>
              </a:ext>
            </a:extLst>
          </p:cNvPr>
          <p:cNvGrpSpPr/>
          <p:nvPr/>
        </p:nvGrpSpPr>
        <p:grpSpPr>
          <a:xfrm>
            <a:off x="8297334" y="1034671"/>
            <a:ext cx="3040182" cy="2859995"/>
            <a:chOff x="9305925" y="778396"/>
            <a:chExt cx="2253639" cy="2247573"/>
          </a:xfrm>
        </p:grpSpPr>
        <p:pic>
          <p:nvPicPr>
            <p:cNvPr id="6" name="Picture 2" descr="Похожее изображение">
              <a:extLst>
                <a:ext uri="{FF2B5EF4-FFF2-40B4-BE49-F238E27FC236}">
                  <a16:creationId xmlns:a16="http://schemas.microsoft.com/office/drawing/2014/main" id="{DF09D199-AA55-40D8-A257-8A5473778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925" y="778396"/>
              <a:ext cx="2253639" cy="224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Картинки по запросу линукс и виндовс на одном компьютере">
              <a:extLst>
                <a:ext uri="{FF2B5EF4-FFF2-40B4-BE49-F238E27FC236}">
                  <a16:creationId xmlns:a16="http://schemas.microsoft.com/office/drawing/2014/main" id="{3191EE36-12C0-460B-AABF-D25583E89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979" y="1261803"/>
              <a:ext cx="1194855" cy="931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WINE-Logo.svg">
            <a:extLst>
              <a:ext uri="{FF2B5EF4-FFF2-40B4-BE49-F238E27FC236}">
                <a16:creationId xmlns:a16="http://schemas.microsoft.com/office/drawing/2014/main" id="{CA79EA2C-D957-4A40-BD98-823371D0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53" y="4408192"/>
            <a:ext cx="1150334" cy="18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1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 descr="Похожее изображение">
            <a:extLst>
              <a:ext uri="{FF2B5EF4-FFF2-40B4-BE49-F238E27FC236}">
                <a16:creationId xmlns:a16="http://schemas.microsoft.com/office/drawing/2014/main" id="{8BBFAF9B-8F03-47D6-9C3C-2B12F72B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50" y="2960662"/>
            <a:ext cx="3700994" cy="36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8387367" cy="1104064"/>
          </a:xfrm>
        </p:spPr>
        <p:txBody>
          <a:bodyPr>
            <a:normAutofit/>
          </a:bodyPr>
          <a:lstStyle/>
          <a:p>
            <a:r>
              <a:rPr lang="ru-RU" dirty="0"/>
              <a:t>Дополнительная система на компьютере совместно с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F6AE61-B705-4211-A7EC-090CD77B6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0692" y="2361143"/>
            <a:ext cx="4141143" cy="5569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800" b="1" dirty="0"/>
              <a:t>А – на одном жестком диске</a:t>
            </a:r>
            <a:endParaRPr lang="ru-RU" sz="18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98</a:t>
            </a:fld>
            <a:endParaRPr lang="ru-RU"/>
          </a:p>
        </p:txBody>
      </p:sp>
      <p:pic>
        <p:nvPicPr>
          <p:cNvPr id="17" name="Picture 8" descr="Картинки по запросу один жесткий диск на компьютере">
            <a:extLst>
              <a:ext uri="{FF2B5EF4-FFF2-40B4-BE49-F238E27FC236}">
                <a16:creationId xmlns:a16="http://schemas.microsoft.com/office/drawing/2014/main" id="{1849D30E-1F00-43D3-B451-D99C5859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6" y="3552578"/>
            <a:ext cx="4432082" cy="22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бъект 5">
            <a:extLst>
              <a:ext uri="{FF2B5EF4-FFF2-40B4-BE49-F238E27FC236}">
                <a16:creationId xmlns:a16="http://schemas.microsoft.com/office/drawing/2014/main" id="{27182661-A325-4A48-A1F0-2A1170C1C84D}"/>
              </a:ext>
            </a:extLst>
          </p:cNvPr>
          <p:cNvSpPr txBox="1">
            <a:spLocks/>
          </p:cNvSpPr>
          <p:nvPr/>
        </p:nvSpPr>
        <p:spPr>
          <a:xfrm>
            <a:off x="5683999" y="2361143"/>
            <a:ext cx="3621926" cy="80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ru-RU" sz="1800" b="1" dirty="0"/>
              <a:t>Б – на отдельных жестких дисках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AD16695-2635-4A0F-A034-89C60A060A54}"/>
              </a:ext>
            </a:extLst>
          </p:cNvPr>
          <p:cNvGrpSpPr/>
          <p:nvPr/>
        </p:nvGrpSpPr>
        <p:grpSpPr>
          <a:xfrm>
            <a:off x="9602275" y="767107"/>
            <a:ext cx="2253639" cy="2247573"/>
            <a:chOff x="9305925" y="778396"/>
            <a:chExt cx="2253639" cy="2247573"/>
          </a:xfrm>
        </p:grpSpPr>
        <p:pic>
          <p:nvPicPr>
            <p:cNvPr id="2050" name="Picture 2" descr="Похожее изображение">
              <a:extLst>
                <a:ext uri="{FF2B5EF4-FFF2-40B4-BE49-F238E27FC236}">
                  <a16:creationId xmlns:a16="http://schemas.microsoft.com/office/drawing/2014/main" id="{C6495B96-6642-4AE5-969B-C8DE90016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925" y="778396"/>
              <a:ext cx="2253639" cy="224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Картинки по запросу линукс и виндовс на одном компьютере">
              <a:extLst>
                <a:ext uri="{FF2B5EF4-FFF2-40B4-BE49-F238E27FC236}">
                  <a16:creationId xmlns:a16="http://schemas.microsoft.com/office/drawing/2014/main" id="{35CC2622-69DC-48B5-BFB5-6101EC3D0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979" y="1261803"/>
              <a:ext cx="1194855" cy="931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9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09302-D056-4790-88C8-6518CE22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систем на одном жестком диске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39F163-710D-469E-8013-1B541999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99</a:t>
            </a:fld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EFB844D-1441-4DF1-8683-CBDD31858758}"/>
              </a:ext>
            </a:extLst>
          </p:cNvPr>
          <p:cNvGrpSpPr/>
          <p:nvPr/>
        </p:nvGrpSpPr>
        <p:grpSpPr>
          <a:xfrm>
            <a:off x="1216847" y="1877194"/>
            <a:ext cx="9038115" cy="1445697"/>
            <a:chOff x="1806222" y="1710264"/>
            <a:chExt cx="8483231" cy="118533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3691A5B-1B58-4078-BF0E-D840EB575C7A}"/>
                </a:ext>
              </a:extLst>
            </p:cNvPr>
            <p:cNvSpPr/>
            <p:nvPr/>
          </p:nvSpPr>
          <p:spPr>
            <a:xfrm>
              <a:off x="1806222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5D0746D-848F-46FC-BA8D-4B1D8C52EEBB}"/>
                </a:ext>
              </a:extLst>
            </p:cNvPr>
            <p:cNvSpPr/>
            <p:nvPr/>
          </p:nvSpPr>
          <p:spPr>
            <a:xfrm>
              <a:off x="3860799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399D38-B87A-4141-A2AE-487E1538066E}"/>
                </a:ext>
              </a:extLst>
            </p:cNvPr>
            <p:cNvSpPr/>
            <p:nvPr/>
          </p:nvSpPr>
          <p:spPr>
            <a:xfrm>
              <a:off x="5915375" y="1710264"/>
              <a:ext cx="2319501" cy="1185333"/>
            </a:xfrm>
            <a:prstGeom prst="rect">
              <a:avLst/>
            </a:prstGeom>
            <a:solidFill>
              <a:schemeClr val="accent2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Расширенный раздел 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D4EDD02-2AD6-4BEB-BD15-4552F4EAB27D}"/>
                </a:ext>
              </a:extLst>
            </p:cNvPr>
            <p:cNvSpPr/>
            <p:nvPr/>
          </p:nvSpPr>
          <p:spPr>
            <a:xfrm>
              <a:off x="8234876" y="1710264"/>
              <a:ext cx="2054577" cy="1185333"/>
            </a:xfrm>
            <a:prstGeom prst="rect">
              <a:avLst/>
            </a:prstGeom>
            <a:solidFill>
              <a:srgbClr val="92D05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Основное раздел 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94858B0C-CE70-4133-8E7D-E08BE2D6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87" y="4528932"/>
            <a:ext cx="1929264" cy="188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2305294-423C-4ECC-B120-B728DAE2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52" y="4754311"/>
            <a:ext cx="1705854" cy="17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3834C45B-72E9-4C96-AA36-2D69A8CD281D}"/>
              </a:ext>
            </a:extLst>
          </p:cNvPr>
          <p:cNvSpPr/>
          <p:nvPr/>
        </p:nvSpPr>
        <p:spPr>
          <a:xfrm rot="10800000">
            <a:off x="2051684" y="3586566"/>
            <a:ext cx="519289" cy="79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51F679BF-7BB6-4691-8BC8-BD6AB3EA22E1}"/>
              </a:ext>
            </a:extLst>
          </p:cNvPr>
          <p:cNvSpPr/>
          <p:nvPr/>
        </p:nvSpPr>
        <p:spPr>
          <a:xfrm rot="10800000">
            <a:off x="6570742" y="3643490"/>
            <a:ext cx="519289" cy="790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71CA231-2461-4CB8-862F-845A26AE9266}"/>
              </a:ext>
            </a:extLst>
          </p:cNvPr>
          <p:cNvGrpSpPr/>
          <p:nvPr/>
        </p:nvGrpSpPr>
        <p:grpSpPr>
          <a:xfrm>
            <a:off x="2828805" y="3720842"/>
            <a:ext cx="3181198" cy="1569660"/>
            <a:chOff x="3477829" y="3111241"/>
            <a:chExt cx="3181198" cy="1569660"/>
          </a:xfrm>
        </p:grpSpPr>
        <p:sp>
          <p:nvSpPr>
            <p:cNvPr id="14" name="Стрелка: вниз 13">
              <a:extLst>
                <a:ext uri="{FF2B5EF4-FFF2-40B4-BE49-F238E27FC236}">
                  <a16:creationId xmlns:a16="http://schemas.microsoft.com/office/drawing/2014/main" id="{1649C351-168E-4483-B990-14A35DB72769}"/>
                </a:ext>
              </a:extLst>
            </p:cNvPr>
            <p:cNvSpPr/>
            <p:nvPr/>
          </p:nvSpPr>
          <p:spPr>
            <a:xfrm rot="6979563">
              <a:off x="4808783" y="2243110"/>
              <a:ext cx="519289" cy="318119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5C651-DE63-4D0F-B753-15C721E9F8FB}"/>
                </a:ext>
              </a:extLst>
            </p:cNvPr>
            <p:cNvSpPr txBox="1"/>
            <p:nvPr/>
          </p:nvSpPr>
          <p:spPr>
            <a:xfrm rot="1322037">
              <a:off x="4725844" y="3111241"/>
              <a:ext cx="10214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9600" b="1" dirty="0">
                  <a:solidFill>
                    <a:srgbClr val="FFC000"/>
                  </a:solidFill>
                </a:rPr>
                <a:t>Х</a:t>
              </a:r>
            </a:p>
          </p:txBody>
        </p:sp>
      </p:grpSp>
      <p:pic>
        <p:nvPicPr>
          <p:cNvPr id="16" name="Picture 6" descr="Изображение логотипа">
            <a:extLst>
              <a:ext uri="{FF2B5EF4-FFF2-40B4-BE49-F238E27FC236}">
                <a16:creationId xmlns:a16="http://schemas.microsoft.com/office/drawing/2014/main" id="{800E80C9-A2BD-4B5B-A641-65D0542C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45" y="4505672"/>
            <a:ext cx="1761801" cy="5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Изображение логотипа">
            <a:extLst>
              <a:ext uri="{FF2B5EF4-FFF2-40B4-BE49-F238E27FC236}">
                <a16:creationId xmlns:a16="http://schemas.microsoft.com/office/drawing/2014/main" id="{498DB28A-F56F-4949-B222-39E69B8C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63" y="5154664"/>
            <a:ext cx="1761802" cy="4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Вышла Ubuntu 21.04 «Hirsute Hippo» — Ubuntu Linux — Новости">
            <a:extLst>
              <a:ext uri="{FF2B5EF4-FFF2-40B4-BE49-F238E27FC236}">
                <a16:creationId xmlns:a16="http://schemas.microsoft.com/office/drawing/2014/main" id="{50893C52-5F7E-40F2-9C5A-115D6FF5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177" y="5754332"/>
            <a:ext cx="1761802" cy="88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bian — Википедия">
            <a:extLst>
              <a:ext uri="{FF2B5EF4-FFF2-40B4-BE49-F238E27FC236}">
                <a16:creationId xmlns:a16="http://schemas.microsoft.com/office/drawing/2014/main" id="{8759AE6C-17D3-41B9-93CC-8E116080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710" y="5459186"/>
            <a:ext cx="811019" cy="10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https://rizado.ru/wp-content/uploads/2018/01/linux_mint.png">
            <a:extLst>
              <a:ext uri="{FF2B5EF4-FFF2-40B4-BE49-F238E27FC236}">
                <a16:creationId xmlns:a16="http://schemas.microsoft.com/office/drawing/2014/main" id="{0573F2A3-0984-43FA-BC08-872E3406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44" y="4397849"/>
            <a:ext cx="1053629" cy="7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Облачко с текстом: прямоугольное со скругленными углами 20">
            <a:extLst>
              <a:ext uri="{FF2B5EF4-FFF2-40B4-BE49-F238E27FC236}">
                <a16:creationId xmlns:a16="http://schemas.microsoft.com/office/drawing/2014/main" id="{4F9EDBA7-DE48-4AB5-A61D-85B719343417}"/>
              </a:ext>
            </a:extLst>
          </p:cNvPr>
          <p:cNvSpPr/>
          <p:nvPr/>
        </p:nvSpPr>
        <p:spPr>
          <a:xfrm>
            <a:off x="9697157" y="3104444"/>
            <a:ext cx="2291644" cy="688623"/>
          </a:xfrm>
          <a:prstGeom prst="wedgeRoundRectCallout">
            <a:avLst>
              <a:gd name="adj1" fmla="val -79577"/>
              <a:gd name="adj2" fmla="val -46521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Разметка диска </a:t>
            </a:r>
          </a:p>
        </p:txBody>
      </p:sp>
    </p:spTree>
    <p:extLst>
      <p:ext uri="{BB962C8B-B14F-4D97-AF65-F5344CB8AC3E}">
        <p14:creationId xmlns:p14="http://schemas.microsoft.com/office/powerpoint/2010/main" val="21131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алере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3872</TotalTime>
  <Words>3488</Words>
  <Application>Microsoft Office PowerPoint</Application>
  <PresentationFormat>Широкоэкранный</PresentationFormat>
  <Paragraphs>570</Paragraphs>
  <Slides>116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116</vt:i4>
      </vt:variant>
    </vt:vector>
  </HeadingPairs>
  <TitlesOfParts>
    <vt:vector size="126" baseType="lpstr">
      <vt:lpstr>-apple-system</vt:lpstr>
      <vt:lpstr>Arial</vt:lpstr>
      <vt:lpstr>Calibri</vt:lpstr>
      <vt:lpstr>Century Gothic</vt:lpstr>
      <vt:lpstr>Georgia</vt:lpstr>
      <vt:lpstr>Open Sans</vt:lpstr>
      <vt:lpstr>Roboto</vt:lpstr>
      <vt:lpstr>Segoe UI</vt:lpstr>
      <vt:lpstr>Verdana</vt:lpstr>
      <vt:lpstr>Галерея</vt:lpstr>
      <vt:lpstr>ТЕМА 001 </vt:lpstr>
      <vt:lpstr>Презентация PowerPoint</vt:lpstr>
      <vt:lpstr>Рассматриваемые вопросы</vt:lpstr>
      <vt:lpstr>Что такое Linux</vt:lpstr>
      <vt:lpstr>Презентация PowerPoint</vt:lpstr>
      <vt:lpstr>Презентация PowerPoint</vt:lpstr>
      <vt:lpstr>Архитектура операционной системы</vt:lpstr>
      <vt:lpstr>Кратко, что такое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Экосистема Linux</vt:lpstr>
      <vt:lpstr>Презентация PowerPoint</vt:lpstr>
      <vt:lpstr>Кто и зачем разрабатывает Linux </vt:lpstr>
      <vt:lpstr>Кто и зачем разрабатывает Linux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Управление пакетами Linux</vt:lpstr>
      <vt:lpstr>Распространение и обновление ПО</vt:lpstr>
      <vt:lpstr>Дистрибутив ПО</vt:lpstr>
      <vt:lpstr>Распространение проприетарного, патентованного ПО</vt:lpstr>
      <vt:lpstr>Как действует система пакетов Linux</vt:lpstr>
      <vt:lpstr>Способы распространения дистрибутива Linux</vt:lpstr>
      <vt:lpstr>Дистрибутив Linux</vt:lpstr>
      <vt:lpstr>Презентация PowerPoint</vt:lpstr>
      <vt:lpstr>Презентация PowerPoint</vt:lpstr>
      <vt:lpstr>Управление пакетами Linux</vt:lpstr>
      <vt:lpstr>Пакетные менеджеры и инсталляторы </vt:lpstr>
      <vt:lpstr>Где храниться дистрибутив</vt:lpstr>
      <vt:lpstr>Презентация PowerPoint</vt:lpstr>
      <vt:lpstr>Репозитории </vt:lpstr>
      <vt:lpstr>Технологии упаковки пакетов</vt:lpstr>
      <vt:lpstr>Категории пакетных менеджеров</vt:lpstr>
      <vt:lpstr>Разновидности технологии упаковки пакетов дистрибутива Linux</vt:lpstr>
      <vt:lpstr>Презентация PowerPoint</vt:lpstr>
      <vt:lpstr>Презентация PowerPoint</vt:lpstr>
      <vt:lpstr>Презентация PowerPoint</vt:lpstr>
      <vt:lpstr>Презентация PowerPoint</vt:lpstr>
      <vt:lpstr>Gentoo GNU/Linux</vt:lpstr>
      <vt:lpstr>Политика обновления ПО </vt:lpstr>
      <vt:lpstr>Классическая система периодических версий</vt:lpstr>
      <vt:lpstr>Презентация PowerPoint</vt:lpstr>
      <vt:lpstr>Презентация PowerPoint</vt:lpstr>
      <vt:lpstr>Презентация PowerPoint</vt:lpstr>
      <vt:lpstr>Презентация PowerPoint</vt:lpstr>
      <vt:lpstr>Популярные пакетные менеджеры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дистрибутива GNU/Linux</vt:lpstr>
      <vt:lpstr>Обзор дистрибутивов GNU/Linux </vt:lpstr>
      <vt:lpstr>Дистрибутивы Linux можно классифицировать</vt:lpstr>
      <vt:lpstr>Классификация по базовым производителям </vt:lpstr>
      <vt:lpstr>Классификация по локализации</vt:lpstr>
      <vt:lpstr>Презентация PowerPoint</vt:lpstr>
      <vt:lpstr>Презентация PowerPoint</vt:lpstr>
      <vt:lpstr>Презентация PowerPoint</vt:lpstr>
      <vt:lpstr>Классификация по применению  </vt:lpstr>
      <vt:lpstr>Классификация по специализации</vt:lpstr>
      <vt:lpstr>Презентация PowerPoint</vt:lpstr>
      <vt:lpstr>Презентация PowerPoint</vt:lpstr>
      <vt:lpstr>Параметры выбора дистрибутива</vt:lpstr>
      <vt:lpstr>Популярность!!! </vt:lpstr>
      <vt:lpstr>Презентация PowerPoint</vt:lpstr>
      <vt:lpstr>Презентация PowerPoint</vt:lpstr>
      <vt:lpstr>Презентация PowerPoint</vt:lpstr>
      <vt:lpstr>Презентация PowerPoint</vt:lpstr>
      <vt:lpstr>Актуальность </vt:lpstr>
      <vt:lpstr>Презентация PowerPoint</vt:lpstr>
      <vt:lpstr>Совместимость</vt:lpstr>
      <vt:lpstr>Метафора потока</vt:lpstr>
      <vt:lpstr>Стабильность </vt:lpstr>
      <vt:lpstr>Обзор дистрибутивов Linux (“distro”)</vt:lpstr>
      <vt:lpstr>Презентация PowerPoint</vt:lpstr>
      <vt:lpstr>Выбор среды рабочего стола Linux</vt:lpstr>
      <vt:lpstr>Презентация PowerPoint</vt:lpstr>
      <vt:lpstr>Презентация PowerPoint</vt:lpstr>
      <vt:lpstr>Презентация PowerPoint</vt:lpstr>
      <vt:lpstr>Презентация PowerPoint</vt:lpstr>
      <vt:lpstr>Варианты установки GNU/Linux </vt:lpstr>
      <vt:lpstr>Варианты установки GNU/Linux</vt:lpstr>
      <vt:lpstr>Единственная система на компьютере</vt:lpstr>
      <vt:lpstr>Совместно с Windows</vt:lpstr>
      <vt:lpstr>Дополнительная система на компьютере совместно с Windows</vt:lpstr>
      <vt:lpstr>Установка систем на одном жестком диске</vt:lpstr>
      <vt:lpstr>Разбивка диска для установки Linux </vt:lpstr>
      <vt:lpstr>На виртуальной машине</vt:lpstr>
      <vt:lpstr>Преимущества виртуальной машины</vt:lpstr>
      <vt:lpstr>Презентация PowerPoint</vt:lpstr>
      <vt:lpstr>Взаимодействие с виртуальной машиной</vt:lpstr>
      <vt:lpstr>Установка на внешнем носителе (постоянно)</vt:lpstr>
      <vt:lpstr>Установить Linux в Windows 10 </vt:lpstr>
      <vt:lpstr>Презентация PowerPoint</vt:lpstr>
      <vt:lpstr>Презентация PowerPoint</vt:lpstr>
      <vt:lpstr>Презентация PowerPoint</vt:lpstr>
      <vt:lpstr>Способ установки (временный)</vt:lpstr>
      <vt:lpstr>Разновидности файловых систем</vt:lpstr>
      <vt:lpstr>Презентация PowerPoint</vt:lpstr>
      <vt:lpstr>Презентация PowerPoint</vt:lpstr>
      <vt:lpstr>Презентация PowerPoint</vt:lpstr>
      <vt:lpstr>Для чего нужно изучать Linux (одна из причин)</vt:lpstr>
      <vt:lpstr>Следующая лекция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ОПЕРАЦИОНЫНЕ СИСТЕМЫ  И  СИСТЕМНОЕ ПРОГРАММИРОВАНИЕ</dc:title>
  <dc:creator>SERG</dc:creator>
  <cp:lastModifiedBy>User</cp:lastModifiedBy>
  <cp:revision>266</cp:revision>
  <dcterms:created xsi:type="dcterms:W3CDTF">2020-01-10T19:39:35Z</dcterms:created>
  <dcterms:modified xsi:type="dcterms:W3CDTF">2022-03-29T05:35:56Z</dcterms:modified>
</cp:coreProperties>
</file>